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4" r:id="rId5"/>
    <p:sldId id="302" r:id="rId6"/>
    <p:sldId id="303" r:id="rId7"/>
    <p:sldId id="304" r:id="rId8"/>
    <p:sldId id="292" r:id="rId9"/>
    <p:sldId id="293" r:id="rId10"/>
    <p:sldId id="256" r:id="rId11"/>
    <p:sldId id="257" r:id="rId12"/>
    <p:sldId id="258" r:id="rId13"/>
    <p:sldId id="298" r:id="rId14"/>
    <p:sldId id="282" r:id="rId15"/>
    <p:sldId id="297" r:id="rId16"/>
    <p:sldId id="294" r:id="rId17"/>
    <p:sldId id="299" r:id="rId18"/>
    <p:sldId id="296" r:id="rId19"/>
    <p:sldId id="30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9C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6D15FB-2823-45C2-BDBC-0BE795246E3A}" v="5" dt="2021-01-04T22:28:58.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76834" autoAdjust="0"/>
  </p:normalViewPr>
  <p:slideViewPr>
    <p:cSldViewPr snapToGrid="0">
      <p:cViewPr varScale="1">
        <p:scale>
          <a:sx n="67" d="100"/>
          <a:sy n="67" d="100"/>
        </p:scale>
        <p:origin x="1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runner" userId="41822ea1-2613-4b71-83b0-79da72e7b906" providerId="ADAL" clId="{F01B7B1D-D796-4E17-9738-9BB1B7DCD205}"/>
    <pc:docChg chg="delSld">
      <pc:chgData name="Ken Brunner" userId="41822ea1-2613-4b71-83b0-79da72e7b906" providerId="ADAL" clId="{F01B7B1D-D796-4E17-9738-9BB1B7DCD205}" dt="2021-01-04T22:29:59.428" v="0" actId="2696"/>
      <pc:docMkLst>
        <pc:docMk/>
      </pc:docMkLst>
      <pc:sldChg chg="del">
        <pc:chgData name="Ken Brunner" userId="41822ea1-2613-4b71-83b0-79da72e7b906" providerId="ADAL" clId="{F01B7B1D-D796-4E17-9738-9BB1B7DCD205}" dt="2021-01-04T22:29:59.428" v="0" actId="2696"/>
        <pc:sldMkLst>
          <pc:docMk/>
          <pc:sldMk cId="3831514845"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88F34-3BD4-415B-BFF2-97B5E68D59BF}" type="datetimeFigureOut">
              <a:rPr lang="en-US" smtClean="0"/>
              <a:t>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A26E0-A326-4845-A4A8-3704F54085FF}" type="slidenum">
              <a:rPr lang="en-US" smtClean="0"/>
              <a:t>‹#›</a:t>
            </a:fld>
            <a:endParaRPr lang="en-US"/>
          </a:p>
        </p:txBody>
      </p:sp>
    </p:spTree>
    <p:extLst>
      <p:ext uri="{BB962C8B-B14F-4D97-AF65-F5344CB8AC3E}">
        <p14:creationId xmlns:p14="http://schemas.microsoft.com/office/powerpoint/2010/main" val="3920882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1</a:t>
            </a:fld>
            <a:endParaRPr lang="en-US"/>
          </a:p>
        </p:txBody>
      </p:sp>
    </p:spTree>
    <p:extLst>
      <p:ext uri="{BB962C8B-B14F-4D97-AF65-F5344CB8AC3E}">
        <p14:creationId xmlns:p14="http://schemas.microsoft.com/office/powerpoint/2010/main" val="1077810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10</a:t>
            </a:fld>
            <a:endParaRPr lang="en-US"/>
          </a:p>
        </p:txBody>
      </p:sp>
    </p:spTree>
    <p:extLst>
      <p:ext uri="{BB962C8B-B14F-4D97-AF65-F5344CB8AC3E}">
        <p14:creationId xmlns:p14="http://schemas.microsoft.com/office/powerpoint/2010/main" val="66425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units have indicated they are struggling with advancement ceremonies and crossover planning.  There are many ways a unit can provide recognition and “ceremonies” to their Scouts even during this time.  We have added resources with ideas and best practices from our units to the resource page.  The key to advancement ceremonies is to make them as immediate as possible, and as meaningful and memorable as possible.</a:t>
            </a:r>
          </a:p>
          <a:p>
            <a:r>
              <a:rPr lang="en-US" dirty="0"/>
              <a:t>There are 4 types of suggestions, Virtual, Hybrid, Drive thru, personal delivery.  Full Blue and Gold ceremonies and Courts of Honor should be held in spring/early summer as health department regulations allow.  This will allow additional opportunities to recognize Scouts in a more traditional way.</a:t>
            </a:r>
          </a:p>
        </p:txBody>
      </p:sp>
      <p:sp>
        <p:nvSpPr>
          <p:cNvPr id="4" name="Slide Number Placeholder 3"/>
          <p:cNvSpPr>
            <a:spLocks noGrp="1"/>
          </p:cNvSpPr>
          <p:nvPr>
            <p:ph type="sldNum" sz="quarter" idx="5"/>
          </p:nvPr>
        </p:nvSpPr>
        <p:spPr/>
        <p:txBody>
          <a:bodyPr/>
          <a:lstStyle/>
          <a:p>
            <a:fld id="{E80760D3-A828-4C3E-80E4-C5190AB50392}" type="slidenum">
              <a:rPr lang="en-US" smtClean="0"/>
              <a:t>11</a:t>
            </a:fld>
            <a:endParaRPr lang="en-US"/>
          </a:p>
        </p:txBody>
      </p:sp>
    </p:spTree>
    <p:extLst>
      <p:ext uri="{BB962C8B-B14F-4D97-AF65-F5344CB8AC3E}">
        <p14:creationId xmlns:p14="http://schemas.microsoft.com/office/powerpoint/2010/main" val="304587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12</a:t>
            </a:fld>
            <a:endParaRPr lang="en-US"/>
          </a:p>
        </p:txBody>
      </p:sp>
    </p:spTree>
    <p:extLst>
      <p:ext uri="{BB962C8B-B14F-4D97-AF65-F5344CB8AC3E}">
        <p14:creationId xmlns:p14="http://schemas.microsoft.com/office/powerpoint/2010/main" val="1023767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13</a:t>
            </a:fld>
            <a:endParaRPr lang="en-US"/>
          </a:p>
        </p:txBody>
      </p:sp>
    </p:spTree>
    <p:extLst>
      <p:ext uri="{BB962C8B-B14F-4D97-AF65-F5344CB8AC3E}">
        <p14:creationId xmlns:p14="http://schemas.microsoft.com/office/powerpoint/2010/main" val="3404394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14</a:t>
            </a:fld>
            <a:endParaRPr lang="en-US"/>
          </a:p>
        </p:txBody>
      </p:sp>
    </p:spTree>
    <p:extLst>
      <p:ext uri="{BB962C8B-B14F-4D97-AF65-F5344CB8AC3E}">
        <p14:creationId xmlns:p14="http://schemas.microsoft.com/office/powerpoint/2010/main" val="3491235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50000"/>
                  </a:schemeClr>
                </a:solidFill>
              </a:rPr>
              <a:t>Summer Camp, and the activities that Scouts get to do while at camp, is the reason most Scouts join in the first place.   </a:t>
            </a:r>
            <a:endParaRPr lang="en-US" sz="2800" dirty="0">
              <a:solidFill>
                <a:schemeClr val="bg2">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15</a:t>
            </a:fld>
            <a:endParaRPr lang="en-US"/>
          </a:p>
        </p:txBody>
      </p:sp>
    </p:spTree>
    <p:extLst>
      <p:ext uri="{BB962C8B-B14F-4D97-AF65-F5344CB8AC3E}">
        <p14:creationId xmlns:p14="http://schemas.microsoft.com/office/powerpoint/2010/main" val="2830407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50000"/>
                  </a:schemeClr>
                </a:solidFill>
              </a:rPr>
              <a:t>Summer Camp, and the activities that Scouts get to do while at camp, is the reason most Scouts join in the first place.   </a:t>
            </a:r>
            <a:endParaRPr lang="en-US" sz="2800" dirty="0">
              <a:solidFill>
                <a:schemeClr val="bg2">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16</a:t>
            </a:fld>
            <a:endParaRPr lang="en-US"/>
          </a:p>
        </p:txBody>
      </p:sp>
    </p:spTree>
    <p:extLst>
      <p:ext uri="{BB962C8B-B14F-4D97-AF65-F5344CB8AC3E}">
        <p14:creationId xmlns:p14="http://schemas.microsoft.com/office/powerpoint/2010/main" val="190074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2</a:t>
            </a:fld>
            <a:endParaRPr lang="en-US"/>
          </a:p>
        </p:txBody>
      </p:sp>
    </p:spTree>
    <p:extLst>
      <p:ext uri="{BB962C8B-B14F-4D97-AF65-F5344CB8AC3E}">
        <p14:creationId xmlns:p14="http://schemas.microsoft.com/office/powerpoint/2010/main" val="3206031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3</a:t>
            </a:fld>
            <a:endParaRPr lang="en-US"/>
          </a:p>
        </p:txBody>
      </p:sp>
    </p:spTree>
    <p:extLst>
      <p:ext uri="{BB962C8B-B14F-4D97-AF65-F5344CB8AC3E}">
        <p14:creationId xmlns:p14="http://schemas.microsoft.com/office/powerpoint/2010/main" val="334167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4</a:t>
            </a:fld>
            <a:endParaRPr lang="en-US"/>
          </a:p>
        </p:txBody>
      </p:sp>
    </p:spTree>
    <p:extLst>
      <p:ext uri="{BB962C8B-B14F-4D97-AF65-F5344CB8AC3E}">
        <p14:creationId xmlns:p14="http://schemas.microsoft.com/office/powerpoint/2010/main" val="3131808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Bryce</a:t>
            </a:r>
          </a:p>
          <a:p>
            <a:r>
              <a:rPr lang="en-US"/>
              <a:t>Outdoor </a:t>
            </a:r>
            <a:r>
              <a:rPr lang="en-US" dirty="0"/>
              <a:t>programs and camping are at the heart of Scouting.  Many of our packs and troops are doing their best to get out and do something, but many have asked for help with where to go, and how to do it safely.  </a:t>
            </a:r>
          </a:p>
          <a:p>
            <a:endParaRPr lang="en-US" dirty="0"/>
          </a:p>
          <a:p>
            <a:r>
              <a:rPr lang="en-US" dirty="0"/>
              <a:t>The Where to Go Camping Guide is an established resource available online at danbeard.org.  It has over 100 pages of camps, parks, and trails that allow Scouts to participate.  Many of these are closed to group camping right now due to state and local restrictions, meaning Scouts may not be able to utilize them.  An abridged list of places that are open to Scouts is available on the Scouting Forward Together webpage.  If your units are looking for a place to camp, hike, or do another outdoor activity, make sure to download that list.</a:t>
            </a:r>
          </a:p>
          <a:p>
            <a:endParaRPr lang="en-US" dirty="0"/>
          </a:p>
          <a:p>
            <a:r>
              <a:rPr lang="en-US" dirty="0"/>
              <a:t>A follow up Zoom session will be available for any units who want to participate, that will focus on tips and best practices for camping with the current guidelines and restrictions from the state and local health departments.  We will discuss how units can utilize the council camps, how they can plan for small group outings, and provide a forum for sharing ideas.  This will take place on January 14 at 7:00 pm on Zoom.  Units can RSVP on the Scouting Forward Together webpage.</a:t>
            </a:r>
          </a:p>
          <a:p>
            <a:endParaRPr lang="en-US" dirty="0"/>
          </a:p>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5</a:t>
            </a:fld>
            <a:endParaRPr lang="en-US"/>
          </a:p>
        </p:txBody>
      </p:sp>
    </p:spTree>
    <p:extLst>
      <p:ext uri="{BB962C8B-B14F-4D97-AF65-F5344CB8AC3E}">
        <p14:creationId xmlns:p14="http://schemas.microsoft.com/office/powerpoint/2010/main" val="2192643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6</a:t>
            </a:fld>
            <a:endParaRPr lang="en-US"/>
          </a:p>
        </p:txBody>
      </p:sp>
    </p:spTree>
    <p:extLst>
      <p:ext uri="{BB962C8B-B14F-4D97-AF65-F5344CB8AC3E}">
        <p14:creationId xmlns:p14="http://schemas.microsoft.com/office/powerpoint/2010/main" val="4186982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  </a:t>
            </a:r>
            <a:br>
              <a:rPr lang="en-US" dirty="0"/>
            </a:br>
            <a:r>
              <a:rPr lang="en-US" dirty="0"/>
              <a:t>Thanks Bryce! [Introduce Yourself]</a:t>
            </a:r>
            <a:br>
              <a:rPr lang="en-US" dirty="0"/>
            </a:br>
            <a:r>
              <a:rPr lang="en-US" dirty="0"/>
              <a:t>So Bryce just talked about camping activities, and a little later on we’ll discuss advancement ceremonies, summer camp, and more.  But all of these things have one thing in common, and that is that units and scouts need funds to help cover the cost of them.  </a:t>
            </a:r>
            <a:br>
              <a:rPr lang="en-US" dirty="0"/>
            </a:br>
            <a:r>
              <a:rPr lang="en-US" dirty="0"/>
              <a:t>Based on the results you submitted from your last unit meetings, </a:t>
            </a:r>
            <a:r>
              <a:rPr lang="en-US" b="1" dirty="0"/>
              <a:t>51%</a:t>
            </a:r>
            <a:r>
              <a:rPr lang="en-US" dirty="0"/>
              <a:t> of our units expressed interest in a Spring fundraiser!  As we look to support and strengthen our units, one key way that we can help to support them is by ensuring the unit treasury has the funds it needs coming out of </a:t>
            </a:r>
            <a:r>
              <a:rPr lang="en-US" dirty="0" err="1"/>
              <a:t>recharter</a:t>
            </a:r>
            <a:r>
              <a:rPr lang="en-US" dirty="0"/>
              <a:t>, for upcoming summer activities, summer camp, recognition ceremonies, and everything else they have planned.  With any luck, the </a:t>
            </a:r>
            <a:r>
              <a:rPr lang="en-US" dirty="0" err="1"/>
              <a:t>Covid</a:t>
            </a:r>
            <a:r>
              <a:rPr lang="en-US" dirty="0"/>
              <a:t> vaccine will bring activities very soon and </a:t>
            </a:r>
            <a:r>
              <a:rPr lang="en-US" i="1" dirty="0"/>
              <a:t>(say emphatically) </a:t>
            </a:r>
            <a:r>
              <a:rPr lang="en-US" dirty="0"/>
              <a:t>our Scouts are going to be so anxious and ready to get out and explore! Let’s make sure our units are ready to fund these adventures when that time comes.</a:t>
            </a:r>
          </a:p>
          <a:p>
            <a:r>
              <a:rPr lang="en-US" dirty="0"/>
              <a:t>[next slide]</a:t>
            </a:r>
            <a:br>
              <a:rPr lang="en-US" dirty="0"/>
            </a:br>
            <a:endParaRPr lang="en-US" dirty="0"/>
          </a:p>
        </p:txBody>
      </p:sp>
      <p:sp>
        <p:nvSpPr>
          <p:cNvPr id="4" name="Slide Number Placeholder 3"/>
          <p:cNvSpPr>
            <a:spLocks noGrp="1"/>
          </p:cNvSpPr>
          <p:nvPr>
            <p:ph type="sldNum" sz="quarter" idx="5"/>
          </p:nvPr>
        </p:nvSpPr>
        <p:spPr/>
        <p:txBody>
          <a:bodyPr/>
          <a:lstStyle/>
          <a:p>
            <a:fld id="{5B7A26E0-A326-4845-A4A8-3704F54085FF}" type="slidenum">
              <a:rPr lang="en-US" smtClean="0"/>
              <a:t>7</a:t>
            </a:fld>
            <a:endParaRPr lang="en-US"/>
          </a:p>
        </p:txBody>
      </p:sp>
    </p:spTree>
    <p:extLst>
      <p:ext uri="{BB962C8B-B14F-4D97-AF65-F5344CB8AC3E}">
        <p14:creationId xmlns:p14="http://schemas.microsoft.com/office/powerpoint/2010/main" val="2498824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do that, we are providing several options to support units.  Many units indicated they were interested in our traditional Camp Card program that is essentially a coupon card with 1,000’s of discounts on it. I know we are planning to have the digital version of that again.</a:t>
            </a:r>
            <a:br>
              <a:rPr lang="en-US" dirty="0"/>
            </a:br>
            <a:br>
              <a:rPr lang="en-US" dirty="0"/>
            </a:br>
            <a:r>
              <a:rPr lang="en-US" dirty="0"/>
              <a:t>And several units also expressed an interest in a product sale that would be different from popcorn in the fall - such as beef jerky, peanuts, or coffee.  So we are currently putting together some options in order to provide a streamlined low-risk fundraiser that units can benefit from.  </a:t>
            </a:r>
            <a:br>
              <a:rPr lang="en-US" dirty="0"/>
            </a:br>
            <a:r>
              <a:rPr lang="en-US" dirty="0"/>
              <a:t>[next slide]</a:t>
            </a:r>
          </a:p>
        </p:txBody>
      </p:sp>
      <p:sp>
        <p:nvSpPr>
          <p:cNvPr id="4" name="Slide Number Placeholder 3"/>
          <p:cNvSpPr>
            <a:spLocks noGrp="1"/>
          </p:cNvSpPr>
          <p:nvPr>
            <p:ph type="sldNum" sz="quarter" idx="5"/>
          </p:nvPr>
        </p:nvSpPr>
        <p:spPr/>
        <p:txBody>
          <a:bodyPr/>
          <a:lstStyle/>
          <a:p>
            <a:fld id="{5B7A26E0-A326-4845-A4A8-3704F54085FF}" type="slidenum">
              <a:rPr lang="en-US" smtClean="0"/>
              <a:t>8</a:t>
            </a:fld>
            <a:endParaRPr lang="en-US"/>
          </a:p>
        </p:txBody>
      </p:sp>
    </p:spTree>
    <p:extLst>
      <p:ext uri="{BB962C8B-B14F-4D97-AF65-F5344CB8AC3E}">
        <p14:creationId xmlns:p14="http://schemas.microsoft.com/office/powerpoint/2010/main" val="3827810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are going to walk through all of the available options and details for units during a Spring Fundraising Information Learning Session on Thursday, February 4</a:t>
            </a:r>
            <a:r>
              <a:rPr lang="en-US" baseline="30000" dirty="0"/>
              <a:t>th</a:t>
            </a:r>
            <a:r>
              <a:rPr lang="en-US" dirty="0"/>
              <a:t> at 7pm.  This will be a virtual zoom meeting, and we’ll share all of the details.  Units can register themselves at danbeard.org/</a:t>
            </a:r>
            <a:r>
              <a:rPr lang="en-US" dirty="0" err="1"/>
              <a:t>FundMyUnit</a:t>
            </a:r>
            <a:r>
              <a:rPr lang="en-US" dirty="0"/>
              <a:t>.</a:t>
            </a:r>
            <a:br>
              <a:rPr lang="en-US" dirty="0"/>
            </a:br>
            <a:br>
              <a:rPr lang="en-US" dirty="0"/>
            </a:br>
            <a:r>
              <a:rPr lang="en-US" dirty="0"/>
              <a:t>So key item for each of you tonight.  Please make sure the unit you are working with, both the unit fundraising person and unit leader, are aware of this session, and make sure they get registered especially if they previously said they might be interested in a spring fundraiser.  I would even say, take a moment during your meeting with them to help get them registered online to attend so that they can be sure to see the available options and get the details.  Thursday, February 4</a:t>
            </a:r>
            <a:r>
              <a:rPr lang="en-US" baseline="30000" dirty="0"/>
              <a:t>th</a:t>
            </a:r>
            <a:r>
              <a:rPr lang="en-US" dirty="0"/>
              <a:t>, 7pm.</a:t>
            </a:r>
            <a:br>
              <a:rPr lang="en-US" dirty="0"/>
            </a:br>
            <a:br>
              <a:rPr lang="en-US" dirty="0"/>
            </a:br>
            <a:r>
              <a:rPr lang="en-US" dirty="0"/>
              <a:t>Thanks everyone!  And now I’ll turn it over </a:t>
            </a:r>
            <a:r>
              <a:rPr lang="en-US"/>
              <a:t>to Melissa Ford.</a:t>
            </a:r>
            <a:endParaRPr lang="en-US" dirty="0"/>
          </a:p>
        </p:txBody>
      </p:sp>
      <p:sp>
        <p:nvSpPr>
          <p:cNvPr id="4" name="Slide Number Placeholder 3"/>
          <p:cNvSpPr>
            <a:spLocks noGrp="1"/>
          </p:cNvSpPr>
          <p:nvPr>
            <p:ph type="sldNum" sz="quarter" idx="5"/>
          </p:nvPr>
        </p:nvSpPr>
        <p:spPr/>
        <p:txBody>
          <a:bodyPr/>
          <a:lstStyle/>
          <a:p>
            <a:fld id="{5B7A26E0-A326-4845-A4A8-3704F54085FF}" type="slidenum">
              <a:rPr lang="en-US" smtClean="0"/>
              <a:t>9</a:t>
            </a:fld>
            <a:endParaRPr lang="en-US"/>
          </a:p>
        </p:txBody>
      </p:sp>
    </p:spTree>
    <p:extLst>
      <p:ext uri="{BB962C8B-B14F-4D97-AF65-F5344CB8AC3E}">
        <p14:creationId xmlns:p14="http://schemas.microsoft.com/office/powerpoint/2010/main" val="255918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140EA-A3C8-4D22-9843-EE241E72EC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3636A5-664A-494E-9918-4B965DB5F1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AF37A3-70A0-4739-A384-1ABD4544789D}"/>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5" name="Footer Placeholder 4">
            <a:extLst>
              <a:ext uri="{FF2B5EF4-FFF2-40B4-BE49-F238E27FC236}">
                <a16:creationId xmlns:a16="http://schemas.microsoft.com/office/drawing/2014/main" id="{52B580C4-F835-4848-BFB5-E679FBBAD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BF6DF-A000-4D92-8C5D-D4C406F21C41}"/>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788506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433FD-C529-4286-B8AB-5E9A4468A3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BD24DD-5CDA-4431-AAE1-950B0616FF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2DB23-A4EC-423A-A3B3-29B193E6ECA6}"/>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5" name="Footer Placeholder 4">
            <a:extLst>
              <a:ext uri="{FF2B5EF4-FFF2-40B4-BE49-F238E27FC236}">
                <a16:creationId xmlns:a16="http://schemas.microsoft.com/office/drawing/2014/main" id="{824F38CF-1F7F-4991-A8E2-9E864D72E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17D7F-1EC3-49EC-84FC-28F4A1EECE86}"/>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380232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C561F6-EBC8-43D3-82CE-CCFB49BA36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3410DA-576D-42B8-99DA-A3227788CD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35C1C-5D79-4DB0-A6A2-07109A5BACA0}"/>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5" name="Footer Placeholder 4">
            <a:extLst>
              <a:ext uri="{FF2B5EF4-FFF2-40B4-BE49-F238E27FC236}">
                <a16:creationId xmlns:a16="http://schemas.microsoft.com/office/drawing/2014/main" id="{C75582A5-A1F8-4405-BF45-B38A484F8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DDE12-ECCC-46FE-AB91-65DD737A1E25}"/>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71844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1A1F-36DE-4270-AEAB-E67974555A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9CA265-51B8-49FE-BCDF-146F4580D8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1C15B-A63F-4ED3-9814-03711CFA747C}"/>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5" name="Footer Placeholder 4">
            <a:extLst>
              <a:ext uri="{FF2B5EF4-FFF2-40B4-BE49-F238E27FC236}">
                <a16:creationId xmlns:a16="http://schemas.microsoft.com/office/drawing/2014/main" id="{FCE435B3-2631-4FF6-8003-5D9F00D68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0A5C1-7139-47C5-A188-2343021AA46A}"/>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174625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D1BFB-16F1-489A-A55C-F61CF89CFF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266706-9B41-4FC3-BFDF-C44BF89A29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D1AD0E-5622-4285-ACE6-C19F04C99459}"/>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5" name="Footer Placeholder 4">
            <a:extLst>
              <a:ext uri="{FF2B5EF4-FFF2-40B4-BE49-F238E27FC236}">
                <a16:creationId xmlns:a16="http://schemas.microsoft.com/office/drawing/2014/main" id="{E1032BD3-DAD4-41A1-B6B4-918F002495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F197F-E0EE-4238-9C38-57F5C1B2A592}"/>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178222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FF06A-799C-45C4-8FAF-C813256CB0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334398-E355-49C7-AA9C-7B76475D04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52D949-D666-4772-97BD-8921479511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A65EC5-D923-4E3C-B677-CCB978E2DB26}"/>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6" name="Footer Placeholder 5">
            <a:extLst>
              <a:ext uri="{FF2B5EF4-FFF2-40B4-BE49-F238E27FC236}">
                <a16:creationId xmlns:a16="http://schemas.microsoft.com/office/drawing/2014/main" id="{C2E90AED-E3F3-4AD5-AE9F-6D79AC0CC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3879D8-DC96-42FE-9DC7-9A65EA936CCD}"/>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153669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0B840-5403-4F38-9D5E-00012E4843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1389B3-8DDB-4C96-8CFD-525549783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D4EFC4-395B-4EA3-A3E0-1D7CDC1D70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064ED8-BC2D-40BF-91D0-0E5EF004DC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6ADE4A-82C5-467B-97BE-AB29A6883C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83A5CC-2C6E-4A1E-AEDF-9945F5A184FF}"/>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8" name="Footer Placeholder 7">
            <a:extLst>
              <a:ext uri="{FF2B5EF4-FFF2-40B4-BE49-F238E27FC236}">
                <a16:creationId xmlns:a16="http://schemas.microsoft.com/office/drawing/2014/main" id="{9829B147-1493-416A-A591-3BD1F7AA3E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208D29-E57D-4C94-9FAD-B11D25772C28}"/>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240541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96AAA-2960-483A-9FBB-A5EBDDE3B1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D53D57-3AA1-4A22-ADC6-19D6E38A6EC6}"/>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4" name="Footer Placeholder 3">
            <a:extLst>
              <a:ext uri="{FF2B5EF4-FFF2-40B4-BE49-F238E27FC236}">
                <a16:creationId xmlns:a16="http://schemas.microsoft.com/office/drawing/2014/main" id="{C0995955-90B0-48BD-BF8A-30943CD162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98551A-D21B-4A36-9383-5A82A07BA1AA}"/>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234796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51886A-1ACF-4B3A-84A3-30B80F02CDA8}"/>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3" name="Footer Placeholder 2">
            <a:extLst>
              <a:ext uri="{FF2B5EF4-FFF2-40B4-BE49-F238E27FC236}">
                <a16:creationId xmlns:a16="http://schemas.microsoft.com/office/drawing/2014/main" id="{FC8868AF-9A1E-450E-A921-40902D10A6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3F77C8-784B-4E1E-8F2F-4A11E3025128}"/>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651401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469F-984F-430F-B013-36BD51104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8CB4D-ADA1-4949-8D3B-E7C1FFD562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233430-D338-4E6A-828A-7739AA2B8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AF426-F043-4C4A-B63C-83DB5203D196}"/>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6" name="Footer Placeholder 5">
            <a:extLst>
              <a:ext uri="{FF2B5EF4-FFF2-40B4-BE49-F238E27FC236}">
                <a16:creationId xmlns:a16="http://schemas.microsoft.com/office/drawing/2014/main" id="{EA2CDDB0-4423-46AF-9A16-801BA18AB3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074D0A-B063-4E21-9C8F-FF066E33C85A}"/>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1348165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17EA7-09F7-4D30-A595-80C8CAD3C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20DB4D-EF18-41AB-9486-05A53A4C1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F6AD81-78D3-429B-BE6C-A0A4DC169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A4C33-EAD4-469D-979A-9E807F7C80F4}"/>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6" name="Footer Placeholder 5">
            <a:extLst>
              <a:ext uri="{FF2B5EF4-FFF2-40B4-BE49-F238E27FC236}">
                <a16:creationId xmlns:a16="http://schemas.microsoft.com/office/drawing/2014/main" id="{33CDE597-48C0-4305-89B4-38C633270D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4F536-F24F-47B1-A311-8277B90C6354}"/>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161170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239C2B-3053-4E4B-98C6-844250EAEF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56A2C1-AFC8-42E8-B6B7-CCC703E2C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E3E639-4E08-4C6C-87C5-1E0101A110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C424F-62B4-4DCC-893C-531B3AEEC1F9}" type="datetimeFigureOut">
              <a:rPr lang="en-US" smtClean="0"/>
              <a:t>1/4/21</a:t>
            </a:fld>
            <a:endParaRPr lang="en-US"/>
          </a:p>
        </p:txBody>
      </p:sp>
      <p:sp>
        <p:nvSpPr>
          <p:cNvPr id="5" name="Footer Placeholder 4">
            <a:extLst>
              <a:ext uri="{FF2B5EF4-FFF2-40B4-BE49-F238E27FC236}">
                <a16:creationId xmlns:a16="http://schemas.microsoft.com/office/drawing/2014/main" id="{049A75B7-D2DB-450D-AA04-C456DD3CA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30FB41-9AAB-4247-9CDA-F09738535E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EC3D2-7ABF-4E5B-8335-1BD38F91D279}" type="slidenum">
              <a:rPr lang="en-US" smtClean="0"/>
              <a:t>‹#›</a:t>
            </a:fld>
            <a:endParaRPr lang="en-US"/>
          </a:p>
        </p:txBody>
      </p:sp>
    </p:spTree>
    <p:extLst>
      <p:ext uri="{BB962C8B-B14F-4D97-AF65-F5344CB8AC3E}">
        <p14:creationId xmlns:p14="http://schemas.microsoft.com/office/powerpoint/2010/main" val="3159063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danbeard.org/attend-camp-friedlander-summer-camp" TargetMode="External"/><Relationship Id="rId5" Type="http://schemas.openxmlformats.org/officeDocument/2006/relationships/image" Target="../media/image6.png"/><Relationship Id="rId4" Type="http://schemas.openxmlformats.org/officeDocument/2006/relationships/hyperlink" Target="http://www.danbeard.org/Cub-Camp-Rally"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danbeard.org/attend-camp-friedlander-summer-camp" TargetMode="External"/><Relationship Id="rId3" Type="http://schemas.openxmlformats.org/officeDocument/2006/relationships/image" Target="../media/image18.png"/><Relationship Id="rId7" Type="http://schemas.openxmlformats.org/officeDocument/2006/relationships/hyperlink" Target="http://www.danbeard.org/cub-camp-rall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danbeard.org/FundMyUnit" TargetMode="External"/><Relationship Id="rId5" Type="http://schemas.openxmlformats.org/officeDocument/2006/relationships/hyperlink" Target="http://www.danbeard.org/best-practices" TargetMode="External"/><Relationship Id="rId10" Type="http://schemas.openxmlformats.org/officeDocument/2006/relationships/hyperlink" Target="http://www.danbeard.org/scoutingforward" TargetMode="External"/><Relationship Id="rId4" Type="http://schemas.openxmlformats.org/officeDocument/2006/relationships/hyperlink" Target="http://www.danbeard.org/camping"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danbeard.org/camping"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4713AA-0927-4B19-A559-59114C780FF7}"/>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0" y="-1"/>
            <a:ext cx="12192000" cy="6858001"/>
          </a:xfrm>
          <a:prstGeom prst="rect">
            <a:avLst/>
          </a:prstGeom>
          <a:noFill/>
          <a:ln>
            <a:noFill/>
          </a:ln>
        </p:spPr>
      </p:pic>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0E77BEDE-EDB3-4271-8950-D65D209B59C7}"/>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85017" y="5277803"/>
            <a:ext cx="3021965" cy="1518285"/>
          </a:xfrm>
          <a:prstGeom prst="rect">
            <a:avLst/>
          </a:prstGeom>
          <a:noFill/>
          <a:ln>
            <a:noFill/>
          </a:ln>
        </p:spPr>
      </p:pic>
    </p:spTree>
    <p:extLst>
      <p:ext uri="{BB962C8B-B14F-4D97-AF65-F5344CB8AC3E}">
        <p14:creationId xmlns:p14="http://schemas.microsoft.com/office/powerpoint/2010/main" val="3801262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0E77BEDE-EDB3-4271-8950-D65D209B59C7}"/>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0268" y="2493040"/>
            <a:ext cx="3021965" cy="1518285"/>
          </a:xfrm>
          <a:prstGeom prst="rect">
            <a:avLst/>
          </a:prstGeom>
          <a:noFill/>
          <a:ln>
            <a:noFill/>
          </a:ln>
        </p:spPr>
      </p:pic>
      <p:pic>
        <p:nvPicPr>
          <p:cNvPr id="7" name="Picture 6">
            <a:extLst>
              <a:ext uri="{FF2B5EF4-FFF2-40B4-BE49-F238E27FC236}">
                <a16:creationId xmlns:a16="http://schemas.microsoft.com/office/drawing/2014/main" id="{4AB73B19-CEB3-42B7-B3D4-C782FDA1C1AE}"/>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6720816" y="1741199"/>
            <a:ext cx="2945979" cy="30219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5883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8BDE0E-3C11-4C93-8677-742F09DE7462}"/>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6568" y="216362"/>
            <a:ext cx="1996028" cy="1002838"/>
          </a:xfrm>
          <a:prstGeom prst="rect">
            <a:avLst/>
          </a:prstGeom>
          <a:noFill/>
          <a:ln>
            <a:noFill/>
          </a:ln>
        </p:spPr>
      </p:pic>
      <p:sp>
        <p:nvSpPr>
          <p:cNvPr id="7" name="TextBox 6">
            <a:extLst>
              <a:ext uri="{FF2B5EF4-FFF2-40B4-BE49-F238E27FC236}">
                <a16:creationId xmlns:a16="http://schemas.microsoft.com/office/drawing/2014/main" id="{76D17F23-47A4-4F58-87EB-AD478352F7B0}"/>
              </a:ext>
            </a:extLst>
          </p:cNvPr>
          <p:cNvSpPr txBox="1"/>
          <p:nvPr/>
        </p:nvSpPr>
        <p:spPr>
          <a:xfrm>
            <a:off x="357241" y="1543049"/>
            <a:ext cx="7411221" cy="600164"/>
          </a:xfrm>
          <a:prstGeom prst="rect">
            <a:avLst/>
          </a:prstGeom>
          <a:noFill/>
        </p:spPr>
        <p:txBody>
          <a:bodyPr wrap="square" rtlCol="0">
            <a:spAutoFit/>
          </a:bodyPr>
          <a:lstStyle/>
          <a:p>
            <a:r>
              <a:rPr lang="en-US" sz="3300" spc="-75" dirty="0">
                <a:solidFill>
                  <a:srgbClr val="0070C0"/>
                </a:solidFill>
                <a:latin typeface="Franklin Gothic Medium Cond" panose="020B0606030402020204" pitchFamily="34" charset="0"/>
              </a:rPr>
              <a:t>RECOGNITION CEREMONIES (ADVANCEMENT)</a:t>
            </a:r>
          </a:p>
        </p:txBody>
      </p:sp>
      <p:pic>
        <p:nvPicPr>
          <p:cNvPr id="23" name="Picture 22">
            <a:extLst>
              <a:ext uri="{FF2B5EF4-FFF2-40B4-BE49-F238E27FC236}">
                <a16:creationId xmlns:a16="http://schemas.microsoft.com/office/drawing/2014/main" id="{AD8C34C5-A5DC-4A6B-93D7-425B8B046E30}"/>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1436779" y="3422626"/>
            <a:ext cx="494236" cy="506984"/>
          </a:xfrm>
          <a:prstGeom prst="rect">
            <a:avLst/>
          </a:prstGeom>
          <a:noFill/>
          <a:ln>
            <a:noFill/>
          </a:ln>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33235ED4-9D03-4CE4-998E-F56E0F3AF801}"/>
              </a:ext>
            </a:extLst>
          </p:cNvPr>
          <p:cNvSpPr>
            <a:spLocks noGrp="1"/>
          </p:cNvSpPr>
          <p:nvPr>
            <p:ph sz="half" idx="1"/>
          </p:nvPr>
        </p:nvSpPr>
        <p:spPr>
          <a:xfrm>
            <a:off x="952097" y="2647234"/>
            <a:ext cx="9120158" cy="4303506"/>
          </a:xfrm>
        </p:spPr>
        <p:txBody>
          <a:bodyPr>
            <a:normAutofit/>
          </a:bodyPr>
          <a:lstStyle/>
          <a:p>
            <a:pPr marL="0" indent="0">
              <a:buNone/>
            </a:pPr>
            <a:r>
              <a:rPr lang="en-US" sz="3800" dirty="0"/>
              <a:t>Many Options Available on Resources Page</a:t>
            </a:r>
          </a:p>
          <a:p>
            <a:pPr marL="0" indent="0">
              <a:buNone/>
            </a:pPr>
            <a:r>
              <a:rPr lang="en-US" sz="3800" dirty="0"/>
              <a:t>	Fully Virtual</a:t>
            </a:r>
          </a:p>
          <a:p>
            <a:pPr marL="0" indent="0">
              <a:buNone/>
            </a:pPr>
            <a:r>
              <a:rPr lang="en-US" sz="3800" dirty="0"/>
              <a:t>	Hybrid</a:t>
            </a:r>
          </a:p>
          <a:p>
            <a:pPr marL="0" indent="0">
              <a:buNone/>
            </a:pPr>
            <a:r>
              <a:rPr lang="en-US" sz="3800" dirty="0"/>
              <a:t>	Drive Thru/up</a:t>
            </a:r>
          </a:p>
          <a:p>
            <a:pPr marL="0" indent="0">
              <a:buNone/>
            </a:pPr>
            <a:r>
              <a:rPr lang="en-US" sz="3800" dirty="0"/>
              <a:t>	Personal Delivery</a:t>
            </a:r>
          </a:p>
          <a:p>
            <a:pPr marL="0" indent="0">
              <a:buNone/>
            </a:pPr>
            <a:endParaRPr lang="en-US" dirty="0"/>
          </a:p>
          <a:p>
            <a:pPr marL="0" indent="0">
              <a:buNone/>
            </a:pPr>
            <a:endParaRPr lang="en-US" dirty="0"/>
          </a:p>
        </p:txBody>
      </p:sp>
      <p:pic>
        <p:nvPicPr>
          <p:cNvPr id="21" name="Picture 20">
            <a:extLst>
              <a:ext uri="{FF2B5EF4-FFF2-40B4-BE49-F238E27FC236}">
                <a16:creationId xmlns:a16="http://schemas.microsoft.com/office/drawing/2014/main" id="{209B05AA-3071-4B44-9DA8-36D492196E69}"/>
              </a:ext>
            </a:extLst>
          </p:cNvPr>
          <p:cNvPicPr>
            <a:picLocks noChangeAspect="1"/>
          </p:cNvPicPr>
          <p:nvPr/>
        </p:nvPicPr>
        <p:blipFill>
          <a:blip r:embed="rId5"/>
          <a:stretch>
            <a:fillRect/>
          </a:stretch>
        </p:blipFill>
        <p:spPr>
          <a:xfrm>
            <a:off x="1430405" y="4016690"/>
            <a:ext cx="506012" cy="493819"/>
          </a:xfrm>
          <a:prstGeom prst="rect">
            <a:avLst/>
          </a:prstGeom>
        </p:spPr>
      </p:pic>
      <p:pic>
        <p:nvPicPr>
          <p:cNvPr id="22" name="Picture 21">
            <a:extLst>
              <a:ext uri="{FF2B5EF4-FFF2-40B4-BE49-F238E27FC236}">
                <a16:creationId xmlns:a16="http://schemas.microsoft.com/office/drawing/2014/main" id="{34D7D3D7-A607-4C72-A9DE-E9A78336043F}"/>
              </a:ext>
            </a:extLst>
          </p:cNvPr>
          <p:cNvPicPr>
            <a:picLocks noChangeAspect="1"/>
          </p:cNvPicPr>
          <p:nvPr/>
        </p:nvPicPr>
        <p:blipFill>
          <a:blip r:embed="rId5"/>
          <a:stretch>
            <a:fillRect/>
          </a:stretch>
        </p:blipFill>
        <p:spPr>
          <a:xfrm>
            <a:off x="1430405" y="4659382"/>
            <a:ext cx="506012" cy="493819"/>
          </a:xfrm>
          <a:prstGeom prst="rect">
            <a:avLst/>
          </a:prstGeom>
        </p:spPr>
      </p:pic>
      <p:pic>
        <p:nvPicPr>
          <p:cNvPr id="24" name="Picture 23">
            <a:extLst>
              <a:ext uri="{FF2B5EF4-FFF2-40B4-BE49-F238E27FC236}">
                <a16:creationId xmlns:a16="http://schemas.microsoft.com/office/drawing/2014/main" id="{02B56991-F7B5-4478-A3A2-11182BC8EBD3}"/>
              </a:ext>
            </a:extLst>
          </p:cNvPr>
          <p:cNvPicPr>
            <a:picLocks noChangeAspect="1"/>
          </p:cNvPicPr>
          <p:nvPr/>
        </p:nvPicPr>
        <p:blipFill>
          <a:blip r:embed="rId5"/>
          <a:stretch>
            <a:fillRect/>
          </a:stretch>
        </p:blipFill>
        <p:spPr>
          <a:xfrm>
            <a:off x="1430405" y="5302074"/>
            <a:ext cx="506012" cy="493819"/>
          </a:xfrm>
          <a:prstGeom prst="rect">
            <a:avLst/>
          </a:prstGeom>
        </p:spPr>
      </p:pic>
    </p:spTree>
    <p:extLst>
      <p:ext uri="{BB962C8B-B14F-4D97-AF65-F5344CB8AC3E}">
        <p14:creationId xmlns:p14="http://schemas.microsoft.com/office/powerpoint/2010/main" val="2265717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0E77BEDE-EDB3-4271-8950-D65D209B59C7}"/>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0268" y="2493040"/>
            <a:ext cx="3021965" cy="1518285"/>
          </a:xfrm>
          <a:prstGeom prst="rect">
            <a:avLst/>
          </a:prstGeom>
          <a:noFill/>
          <a:ln>
            <a:noFill/>
          </a:ln>
        </p:spPr>
      </p:pic>
      <p:pic>
        <p:nvPicPr>
          <p:cNvPr id="7" name="Picture 6">
            <a:extLst>
              <a:ext uri="{FF2B5EF4-FFF2-40B4-BE49-F238E27FC236}">
                <a16:creationId xmlns:a16="http://schemas.microsoft.com/office/drawing/2014/main" id="{4AB73B19-CEB3-42B7-B3D4-C782FDA1C1AE}"/>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6720816" y="1741199"/>
            <a:ext cx="2945979" cy="30219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531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8BDE0E-3C11-4C93-8677-742F09DE7462}"/>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9742" y="337723"/>
            <a:ext cx="1962403" cy="985944"/>
          </a:xfrm>
          <a:prstGeom prst="rect">
            <a:avLst/>
          </a:prstGeom>
          <a:noFill/>
          <a:ln>
            <a:noFill/>
          </a:ln>
        </p:spPr>
      </p:pic>
      <p:sp>
        <p:nvSpPr>
          <p:cNvPr id="7" name="TextBox 6">
            <a:extLst>
              <a:ext uri="{FF2B5EF4-FFF2-40B4-BE49-F238E27FC236}">
                <a16:creationId xmlns:a16="http://schemas.microsoft.com/office/drawing/2014/main" id="{76D17F23-47A4-4F58-87EB-AD478352F7B0}"/>
              </a:ext>
            </a:extLst>
          </p:cNvPr>
          <p:cNvSpPr txBox="1"/>
          <p:nvPr/>
        </p:nvSpPr>
        <p:spPr>
          <a:xfrm>
            <a:off x="3406585" y="685728"/>
            <a:ext cx="6253362" cy="707886"/>
          </a:xfrm>
          <a:prstGeom prst="rect">
            <a:avLst/>
          </a:prstGeom>
          <a:noFill/>
        </p:spPr>
        <p:txBody>
          <a:bodyPr wrap="square" rtlCol="0">
            <a:spAutoFit/>
          </a:bodyPr>
          <a:lstStyle/>
          <a:p>
            <a:r>
              <a:rPr lang="en-US" sz="4000" spc="-113" dirty="0" err="1">
                <a:solidFill>
                  <a:srgbClr val="0070C0"/>
                </a:solidFill>
                <a:latin typeface="Franklin Gothic Medium Cond" panose="020B0606030402020204" pitchFamily="34" charset="0"/>
              </a:rPr>
              <a:t>Webelos</a:t>
            </a:r>
            <a:r>
              <a:rPr lang="en-US" sz="4000" spc="-113" dirty="0">
                <a:solidFill>
                  <a:srgbClr val="0070C0"/>
                </a:solidFill>
                <a:latin typeface="Franklin Gothic Medium Cond" panose="020B0606030402020204" pitchFamily="34" charset="0"/>
              </a:rPr>
              <a:t> to Scout Transition</a:t>
            </a:r>
          </a:p>
        </p:txBody>
      </p:sp>
      <p:pic>
        <p:nvPicPr>
          <p:cNvPr id="12" name="Picture 11">
            <a:extLst>
              <a:ext uri="{FF2B5EF4-FFF2-40B4-BE49-F238E27FC236}">
                <a16:creationId xmlns:a16="http://schemas.microsoft.com/office/drawing/2014/main" id="{41AA7D3D-663B-412D-9BCF-896F67B59422}"/>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10637406" y="-241412"/>
            <a:ext cx="1191491" cy="1674313"/>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id="{CC72ECF3-4E1B-46DD-8A07-B88744EEDDE5}"/>
              </a:ext>
            </a:extLst>
          </p:cNvPr>
          <p:cNvSpPr txBox="1"/>
          <p:nvPr/>
        </p:nvSpPr>
        <p:spPr>
          <a:xfrm>
            <a:off x="1290943" y="2543115"/>
            <a:ext cx="10111348" cy="3785652"/>
          </a:xfrm>
          <a:prstGeom prst="rect">
            <a:avLst/>
          </a:prstGeom>
          <a:noFill/>
        </p:spPr>
        <p:txBody>
          <a:bodyPr wrap="square" rtlCol="0">
            <a:spAutoFit/>
          </a:bodyPr>
          <a:lstStyle/>
          <a:p>
            <a:r>
              <a:rPr lang="en-US" sz="2000" b="1" u="sng" dirty="0">
                <a:solidFill>
                  <a:schemeClr val="accent3">
                    <a:lumMod val="50000"/>
                  </a:schemeClr>
                </a:solidFill>
              </a:rPr>
              <a:t>Now</a:t>
            </a:r>
          </a:p>
          <a:p>
            <a:pPr marL="800100" lvl="1" indent="-342900">
              <a:buFont typeface="+mj-lt"/>
              <a:buAutoNum type="arabicPeriod"/>
            </a:pPr>
            <a:r>
              <a:rPr lang="en-US" sz="2000" u="sng" dirty="0">
                <a:solidFill>
                  <a:schemeClr val="accent3">
                    <a:lumMod val="50000"/>
                  </a:schemeClr>
                </a:solidFill>
              </a:rPr>
              <a:t>Get AOL roster </a:t>
            </a:r>
            <a:r>
              <a:rPr lang="en-US" sz="2000" dirty="0">
                <a:solidFill>
                  <a:schemeClr val="accent3">
                    <a:lumMod val="50000"/>
                  </a:schemeClr>
                </a:solidFill>
              </a:rPr>
              <a:t>and DROPPED 6</a:t>
            </a:r>
            <a:r>
              <a:rPr lang="en-US" sz="2000" baseline="30000" dirty="0">
                <a:solidFill>
                  <a:schemeClr val="accent3">
                    <a:lumMod val="50000"/>
                  </a:schemeClr>
                </a:solidFill>
              </a:rPr>
              <a:t>th</a:t>
            </a:r>
            <a:r>
              <a:rPr lang="en-US" sz="2000" dirty="0">
                <a:solidFill>
                  <a:schemeClr val="accent3">
                    <a:lumMod val="50000"/>
                  </a:schemeClr>
                </a:solidFill>
              </a:rPr>
              <a:t> graders from charter (1 year “reach-back”)</a:t>
            </a:r>
          </a:p>
          <a:p>
            <a:pPr marL="1200150" lvl="2" indent="-285750">
              <a:buFont typeface="Wingdings" panose="05000000000000000000" pitchFamily="2" charset="2"/>
              <a:buChar char="Ø"/>
            </a:pPr>
            <a:r>
              <a:rPr lang="en-US" sz="2000" dirty="0">
                <a:solidFill>
                  <a:schemeClr val="accent3">
                    <a:lumMod val="50000"/>
                  </a:schemeClr>
                </a:solidFill>
              </a:rPr>
              <a:t>Contact your District Executive for names/contact information.</a:t>
            </a:r>
          </a:p>
          <a:p>
            <a:pPr marL="742950" lvl="1" indent="-285750">
              <a:buFont typeface="Wingdings" panose="05000000000000000000" pitchFamily="2" charset="2"/>
              <a:buChar char="Ø"/>
            </a:pPr>
            <a:endParaRPr lang="en-US" sz="2000" dirty="0">
              <a:solidFill>
                <a:schemeClr val="accent3">
                  <a:lumMod val="50000"/>
                </a:schemeClr>
              </a:solidFill>
            </a:endParaRPr>
          </a:p>
          <a:p>
            <a:pPr marL="800100" lvl="1" indent="-342900">
              <a:buFont typeface="+mj-lt"/>
              <a:buAutoNum type="arabicPeriod" startAt="2"/>
            </a:pPr>
            <a:r>
              <a:rPr lang="en-US" sz="2000" u="sng" dirty="0">
                <a:solidFill>
                  <a:schemeClr val="accent3">
                    <a:lumMod val="50000"/>
                  </a:schemeClr>
                </a:solidFill>
              </a:rPr>
              <a:t>Engage</a:t>
            </a:r>
            <a:r>
              <a:rPr lang="en-US" sz="2000" dirty="0">
                <a:solidFill>
                  <a:schemeClr val="accent3">
                    <a:lumMod val="50000"/>
                  </a:schemeClr>
                </a:solidFill>
              </a:rPr>
              <a:t> with Arrow of Light Scouts/Dens</a:t>
            </a:r>
          </a:p>
          <a:p>
            <a:pPr marL="742950" lvl="1" indent="-285750">
              <a:buFont typeface="Arial" panose="020B0604020202020204" pitchFamily="34" charset="0"/>
              <a:buChar char="•"/>
            </a:pPr>
            <a:endParaRPr lang="en-US" sz="2000" dirty="0">
              <a:solidFill>
                <a:schemeClr val="accent3">
                  <a:lumMod val="50000"/>
                </a:schemeClr>
              </a:solidFill>
            </a:endParaRPr>
          </a:p>
          <a:p>
            <a:pPr marL="800100" lvl="1" indent="-342900">
              <a:buFont typeface="+mj-lt"/>
              <a:buAutoNum type="arabicPeriod" startAt="3"/>
            </a:pPr>
            <a:r>
              <a:rPr lang="en-US" sz="2000" dirty="0">
                <a:solidFill>
                  <a:schemeClr val="accent3">
                    <a:lumMod val="50000"/>
                  </a:schemeClr>
                </a:solidFill>
              </a:rPr>
              <a:t>Contact AOL Den Leader/Cubmaster to </a:t>
            </a:r>
            <a:r>
              <a:rPr lang="en-US" sz="2000" u="sng" dirty="0">
                <a:solidFill>
                  <a:schemeClr val="accent3">
                    <a:lumMod val="50000"/>
                  </a:schemeClr>
                </a:solidFill>
              </a:rPr>
              <a:t>coordinate crossover plans/timeline</a:t>
            </a:r>
          </a:p>
          <a:p>
            <a:pPr marL="742950" lvl="1" indent="-285750">
              <a:buFont typeface="Arial" panose="020B0604020202020204" pitchFamily="34" charset="0"/>
              <a:buChar char="•"/>
            </a:pPr>
            <a:endParaRPr lang="en-US" sz="2000" dirty="0">
              <a:solidFill>
                <a:schemeClr val="accent3">
                  <a:lumMod val="50000"/>
                </a:schemeClr>
              </a:solidFill>
            </a:endParaRPr>
          </a:p>
          <a:p>
            <a:endParaRPr lang="en-US" sz="2000" dirty="0">
              <a:solidFill>
                <a:schemeClr val="accent3">
                  <a:lumMod val="50000"/>
                </a:schemeClr>
              </a:solidFill>
            </a:endParaRPr>
          </a:p>
          <a:p>
            <a:r>
              <a:rPr lang="en-US" sz="2000" b="1" u="sng" dirty="0">
                <a:solidFill>
                  <a:schemeClr val="accent3">
                    <a:lumMod val="50000"/>
                  </a:schemeClr>
                </a:solidFill>
              </a:rPr>
              <a:t>Next</a:t>
            </a:r>
          </a:p>
          <a:p>
            <a:endParaRPr lang="en-US" sz="2000" dirty="0">
              <a:solidFill>
                <a:schemeClr val="accent3">
                  <a:lumMod val="50000"/>
                </a:schemeClr>
              </a:solidFill>
            </a:endParaRPr>
          </a:p>
          <a:p>
            <a:pPr marL="800100" lvl="1" indent="-342900">
              <a:buFont typeface="+mj-lt"/>
              <a:buAutoNum type="arabicPeriod" startAt="4"/>
            </a:pPr>
            <a:r>
              <a:rPr lang="en-US" sz="2000" u="sng" dirty="0">
                <a:solidFill>
                  <a:schemeClr val="accent3">
                    <a:lumMod val="50000"/>
                  </a:schemeClr>
                </a:solidFill>
              </a:rPr>
              <a:t>Send invitations </a:t>
            </a:r>
            <a:r>
              <a:rPr lang="en-US" sz="2000" dirty="0">
                <a:solidFill>
                  <a:schemeClr val="accent3">
                    <a:lumMod val="50000"/>
                  </a:schemeClr>
                </a:solidFill>
              </a:rPr>
              <a:t>to AOL families to visit Troop (in-person/virtual or BOTH)</a:t>
            </a:r>
          </a:p>
        </p:txBody>
      </p:sp>
      <p:pic>
        <p:nvPicPr>
          <p:cNvPr id="24" name="Picture 23">
            <a:extLst>
              <a:ext uri="{FF2B5EF4-FFF2-40B4-BE49-F238E27FC236}">
                <a16:creationId xmlns:a16="http://schemas.microsoft.com/office/drawing/2014/main" id="{A6963158-4EA7-41C3-90AB-313C73F6AE3D}"/>
              </a:ext>
            </a:extLst>
          </p:cNvPr>
          <p:cNvPicPr/>
          <p:nvPr/>
        </p:nvPicPr>
        <p:blipFill rotWithShape="1">
          <a:blip r:embed="rId5" cstate="screen">
            <a:alphaModFix amt="20000"/>
            <a:extLst>
              <a:ext uri="{28A0092B-C50C-407E-A947-70E740481C1C}">
                <a14:useLocalDpi xmlns:a14="http://schemas.microsoft.com/office/drawing/2010/main"/>
              </a:ext>
            </a:extLst>
          </a:blip>
          <a:srcRect/>
          <a:stretch/>
        </p:blipFill>
        <p:spPr bwMode="auto">
          <a:xfrm rot="5400000">
            <a:off x="980607" y="2606531"/>
            <a:ext cx="291476" cy="298994"/>
          </a:xfrm>
          <a:prstGeom prst="rect">
            <a:avLst/>
          </a:prstGeom>
          <a:noFill/>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01A584C9-0B59-49D1-A1EB-6FDC9BC9D55B}"/>
              </a:ext>
            </a:extLst>
          </p:cNvPr>
          <p:cNvPicPr/>
          <p:nvPr/>
        </p:nvPicPr>
        <p:blipFill rotWithShape="1">
          <a:blip r:embed="rId5" cstate="screen">
            <a:alphaModFix amt="20000"/>
            <a:extLst>
              <a:ext uri="{28A0092B-C50C-407E-A947-70E740481C1C}">
                <a14:useLocalDpi xmlns:a14="http://schemas.microsoft.com/office/drawing/2010/main"/>
              </a:ext>
            </a:extLst>
          </a:blip>
          <a:srcRect/>
          <a:stretch/>
        </p:blipFill>
        <p:spPr bwMode="auto">
          <a:xfrm rot="5400000">
            <a:off x="980607" y="5419113"/>
            <a:ext cx="291476" cy="298994"/>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59DDDC58-8B81-4ADF-8905-6C008AB3E04D}"/>
              </a:ext>
            </a:extLst>
          </p:cNvPr>
          <p:cNvSpPr/>
          <p:nvPr/>
        </p:nvSpPr>
        <p:spPr>
          <a:xfrm>
            <a:off x="656105" y="1898840"/>
            <a:ext cx="6747866" cy="523220"/>
          </a:xfrm>
          <a:prstGeom prst="rect">
            <a:avLst/>
          </a:prstGeom>
        </p:spPr>
        <p:txBody>
          <a:bodyPr wrap="square">
            <a:spAutoFit/>
          </a:bodyPr>
          <a:lstStyle/>
          <a:p>
            <a:r>
              <a:rPr lang="en-US" sz="2800" spc="-113" dirty="0">
                <a:solidFill>
                  <a:srgbClr val="0070C0"/>
                </a:solidFill>
                <a:latin typeface="Franklin Gothic Medium Cond" panose="020B0606030402020204" pitchFamily="34" charset="0"/>
              </a:rPr>
              <a:t>Membership Focus for Scouts BSA Troops</a:t>
            </a:r>
          </a:p>
        </p:txBody>
      </p:sp>
    </p:spTree>
    <p:extLst>
      <p:ext uri="{BB962C8B-B14F-4D97-AF65-F5344CB8AC3E}">
        <p14:creationId xmlns:p14="http://schemas.microsoft.com/office/powerpoint/2010/main" val="3271191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0E77BEDE-EDB3-4271-8950-D65D209B59C7}"/>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0268" y="2493040"/>
            <a:ext cx="3021965" cy="1518285"/>
          </a:xfrm>
          <a:prstGeom prst="rect">
            <a:avLst/>
          </a:prstGeom>
          <a:noFill/>
          <a:ln>
            <a:noFill/>
          </a:ln>
        </p:spPr>
      </p:pic>
      <p:pic>
        <p:nvPicPr>
          <p:cNvPr id="7" name="Picture 6">
            <a:extLst>
              <a:ext uri="{FF2B5EF4-FFF2-40B4-BE49-F238E27FC236}">
                <a16:creationId xmlns:a16="http://schemas.microsoft.com/office/drawing/2014/main" id="{4AB73B19-CEB3-42B7-B3D4-C782FDA1C1AE}"/>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6720816" y="1741199"/>
            <a:ext cx="2945979" cy="30219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8004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8BDE0E-3C11-4C93-8677-742F09DE746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9502" y="324366"/>
            <a:ext cx="1934599" cy="971975"/>
          </a:xfrm>
          <a:prstGeom prst="rect">
            <a:avLst/>
          </a:prstGeom>
          <a:noFill/>
          <a:ln>
            <a:noFill/>
          </a:ln>
        </p:spPr>
      </p:pic>
      <p:sp>
        <p:nvSpPr>
          <p:cNvPr id="7" name="TextBox 6">
            <a:extLst>
              <a:ext uri="{FF2B5EF4-FFF2-40B4-BE49-F238E27FC236}">
                <a16:creationId xmlns:a16="http://schemas.microsoft.com/office/drawing/2014/main" id="{76D17F23-47A4-4F58-87EB-AD478352F7B0}"/>
              </a:ext>
            </a:extLst>
          </p:cNvPr>
          <p:cNvSpPr txBox="1"/>
          <p:nvPr/>
        </p:nvSpPr>
        <p:spPr>
          <a:xfrm>
            <a:off x="779632" y="1270267"/>
            <a:ext cx="8038081" cy="769441"/>
          </a:xfrm>
          <a:prstGeom prst="rect">
            <a:avLst/>
          </a:prstGeom>
          <a:noFill/>
        </p:spPr>
        <p:txBody>
          <a:bodyPr wrap="square" rtlCol="0">
            <a:spAutoFit/>
          </a:bodyPr>
          <a:lstStyle/>
          <a:p>
            <a:r>
              <a:rPr lang="en-US" sz="4400" dirty="0">
                <a:solidFill>
                  <a:srgbClr val="0070C0"/>
                </a:solidFill>
                <a:latin typeface="Franklin Gothic Medium Cond" panose="020B0606030402020204" pitchFamily="34" charset="0"/>
              </a:rPr>
              <a:t>Summer Camp Promotions</a:t>
            </a:r>
          </a:p>
        </p:txBody>
      </p:sp>
      <p:sp>
        <p:nvSpPr>
          <p:cNvPr id="8" name="TextBox 7">
            <a:extLst>
              <a:ext uri="{FF2B5EF4-FFF2-40B4-BE49-F238E27FC236}">
                <a16:creationId xmlns:a16="http://schemas.microsoft.com/office/drawing/2014/main" id="{0E703F45-58E4-4F2D-82C3-F796BDEEB283}"/>
              </a:ext>
            </a:extLst>
          </p:cNvPr>
          <p:cNvSpPr txBox="1"/>
          <p:nvPr/>
        </p:nvSpPr>
        <p:spPr>
          <a:xfrm>
            <a:off x="1266086" y="2116833"/>
            <a:ext cx="7953565" cy="400110"/>
          </a:xfrm>
          <a:prstGeom prst="rect">
            <a:avLst/>
          </a:prstGeom>
          <a:noFill/>
        </p:spPr>
        <p:txBody>
          <a:bodyPr wrap="square" rtlCol="0">
            <a:spAutoFit/>
          </a:bodyPr>
          <a:lstStyle/>
          <a:p>
            <a:r>
              <a:rPr lang="en-US" sz="2000" dirty="0">
                <a:solidFill>
                  <a:schemeClr val="bg2">
                    <a:lumMod val="50000"/>
                  </a:schemeClr>
                </a:solidFill>
              </a:rPr>
              <a:t>Summer Camp should be part of a units plans for this coming summer</a:t>
            </a:r>
            <a:endParaRPr lang="en-US" sz="4400" dirty="0">
              <a:solidFill>
                <a:schemeClr val="bg2">
                  <a:lumMod val="50000"/>
                </a:schemeClr>
              </a:solidFill>
            </a:endParaRPr>
          </a:p>
        </p:txBody>
      </p:sp>
      <p:sp>
        <p:nvSpPr>
          <p:cNvPr id="9" name="TextBox 8">
            <a:extLst>
              <a:ext uri="{FF2B5EF4-FFF2-40B4-BE49-F238E27FC236}">
                <a16:creationId xmlns:a16="http://schemas.microsoft.com/office/drawing/2014/main" id="{A45DD674-602B-480A-BEA7-C2A54538D3A5}"/>
              </a:ext>
            </a:extLst>
          </p:cNvPr>
          <p:cNvSpPr txBox="1"/>
          <p:nvPr/>
        </p:nvSpPr>
        <p:spPr>
          <a:xfrm>
            <a:off x="1266085" y="2726538"/>
            <a:ext cx="7748222" cy="400110"/>
          </a:xfrm>
          <a:prstGeom prst="rect">
            <a:avLst/>
          </a:prstGeom>
          <a:noFill/>
        </p:spPr>
        <p:txBody>
          <a:bodyPr wrap="square" rtlCol="0">
            <a:spAutoFit/>
          </a:bodyPr>
          <a:lstStyle/>
          <a:p>
            <a:r>
              <a:rPr lang="en-US" sz="2000" b="1" dirty="0">
                <a:solidFill>
                  <a:schemeClr val="bg2">
                    <a:lumMod val="50000"/>
                  </a:schemeClr>
                </a:solidFill>
              </a:rPr>
              <a:t>Cub Camp Rally</a:t>
            </a:r>
          </a:p>
        </p:txBody>
      </p:sp>
      <p:sp>
        <p:nvSpPr>
          <p:cNvPr id="11" name="TextBox 10">
            <a:extLst>
              <a:ext uri="{FF2B5EF4-FFF2-40B4-BE49-F238E27FC236}">
                <a16:creationId xmlns:a16="http://schemas.microsoft.com/office/drawing/2014/main" id="{3634BC71-FC52-4A87-A8FD-FC0086052969}"/>
              </a:ext>
            </a:extLst>
          </p:cNvPr>
          <p:cNvSpPr txBox="1"/>
          <p:nvPr/>
        </p:nvSpPr>
        <p:spPr>
          <a:xfrm>
            <a:off x="1763044" y="3127706"/>
            <a:ext cx="10034351" cy="1015663"/>
          </a:xfrm>
          <a:prstGeom prst="rect">
            <a:avLst/>
          </a:prstGeom>
          <a:noFill/>
        </p:spPr>
        <p:txBody>
          <a:bodyPr wrap="square" rtlCol="0">
            <a:spAutoFit/>
          </a:bodyPr>
          <a:lstStyle/>
          <a:p>
            <a:pPr marL="257175" indent="-257175">
              <a:buFont typeface="Arial" panose="020B0604020202020204" pitchFamily="34" charset="0"/>
              <a:buChar char="•"/>
            </a:pPr>
            <a:r>
              <a:rPr lang="en-US" sz="2000" dirty="0">
                <a:solidFill>
                  <a:schemeClr val="bg2">
                    <a:lumMod val="50000"/>
                  </a:schemeClr>
                </a:solidFill>
              </a:rPr>
              <a:t>January 26, 2021 at 6:30pm via Zoom; Register at </a:t>
            </a:r>
            <a:r>
              <a:rPr lang="en-US" sz="2000" dirty="0">
                <a:solidFill>
                  <a:schemeClr val="bg2">
                    <a:lumMod val="50000"/>
                  </a:schemeClr>
                </a:solidFill>
                <a:hlinkClick r:id="rId4"/>
              </a:rPr>
              <a:t>www.</a:t>
            </a:r>
            <a:r>
              <a:rPr lang="en-US" sz="2000" dirty="0">
                <a:solidFill>
                  <a:srgbClr val="0070C0"/>
                </a:solidFill>
                <a:hlinkClick r:id="rId4"/>
              </a:rPr>
              <a:t>danbeard.org/Cub-Camp-Rally</a:t>
            </a:r>
            <a:r>
              <a:rPr lang="en-US" sz="2000" dirty="0">
                <a:solidFill>
                  <a:srgbClr val="0070C0"/>
                </a:solidFill>
              </a:rPr>
              <a:t> </a:t>
            </a:r>
          </a:p>
          <a:p>
            <a:pPr marL="257175" indent="-257175">
              <a:buFont typeface="Arial" panose="020B0604020202020204" pitchFamily="34" charset="0"/>
              <a:buChar char="•"/>
            </a:pPr>
            <a:r>
              <a:rPr lang="en-US" sz="2000" dirty="0">
                <a:solidFill>
                  <a:schemeClr val="bg2">
                    <a:lumMod val="50000"/>
                  </a:schemeClr>
                </a:solidFill>
              </a:rPr>
              <a:t>One stop for all the information a pack needs about Cub World summer camp</a:t>
            </a:r>
          </a:p>
          <a:p>
            <a:pPr marL="257175" indent="-257175">
              <a:buFont typeface="Arial" panose="020B0604020202020204" pitchFamily="34" charset="0"/>
              <a:buChar char="•"/>
            </a:pPr>
            <a:r>
              <a:rPr lang="en-US" sz="2000" dirty="0">
                <a:solidFill>
                  <a:schemeClr val="bg2">
                    <a:lumMod val="50000"/>
                  </a:schemeClr>
                </a:solidFill>
              </a:rPr>
              <a:t>Every pack should have someone attend</a:t>
            </a:r>
          </a:p>
        </p:txBody>
      </p:sp>
      <p:pic>
        <p:nvPicPr>
          <p:cNvPr id="12" name="Picture 11">
            <a:extLst>
              <a:ext uri="{FF2B5EF4-FFF2-40B4-BE49-F238E27FC236}">
                <a16:creationId xmlns:a16="http://schemas.microsoft.com/office/drawing/2014/main" id="{B13125AA-60B4-4A7A-9737-1F06A24AAC5C}"/>
              </a:ext>
            </a:extLst>
          </p:cNvPr>
          <p:cNvPicPr/>
          <p:nvPr/>
        </p:nvPicPr>
        <p:blipFill rotWithShape="1">
          <a:blip r:embed="rId5" cstate="screen">
            <a:alphaModFix amt="20000"/>
            <a:extLst>
              <a:ext uri="{28A0092B-C50C-407E-A947-70E740481C1C}">
                <a14:useLocalDpi xmlns:a14="http://schemas.microsoft.com/office/drawing/2010/main"/>
              </a:ext>
            </a:extLst>
          </a:blip>
          <a:srcRect/>
          <a:stretch/>
        </p:blipFill>
        <p:spPr bwMode="auto">
          <a:xfrm rot="5400000">
            <a:off x="765475" y="2098496"/>
            <a:ext cx="494236" cy="506984"/>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E923A7F6-75E3-4018-9185-CC5BF29A7695}"/>
              </a:ext>
            </a:extLst>
          </p:cNvPr>
          <p:cNvPicPr/>
          <p:nvPr/>
        </p:nvPicPr>
        <p:blipFill rotWithShape="1">
          <a:blip r:embed="rId5" cstate="screen">
            <a:alphaModFix amt="20000"/>
            <a:extLst>
              <a:ext uri="{28A0092B-C50C-407E-A947-70E740481C1C}">
                <a14:useLocalDpi xmlns:a14="http://schemas.microsoft.com/office/drawing/2010/main"/>
              </a:ext>
            </a:extLst>
          </a:blip>
          <a:srcRect/>
          <a:stretch/>
        </p:blipFill>
        <p:spPr bwMode="auto">
          <a:xfrm rot="5400000">
            <a:off x="803806" y="2673101"/>
            <a:ext cx="494236" cy="506984"/>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7D22AD9E-2922-4CE0-9C2E-7D7578786852}"/>
              </a:ext>
            </a:extLst>
          </p:cNvPr>
          <p:cNvSpPr txBox="1"/>
          <p:nvPr/>
        </p:nvSpPr>
        <p:spPr>
          <a:xfrm>
            <a:off x="1210001" y="4354022"/>
            <a:ext cx="7607713" cy="400110"/>
          </a:xfrm>
          <a:prstGeom prst="rect">
            <a:avLst/>
          </a:prstGeom>
          <a:noFill/>
        </p:spPr>
        <p:txBody>
          <a:bodyPr wrap="square" rtlCol="0">
            <a:spAutoFit/>
          </a:bodyPr>
          <a:lstStyle/>
          <a:p>
            <a:r>
              <a:rPr lang="en-US" sz="2000" b="1" dirty="0">
                <a:solidFill>
                  <a:schemeClr val="bg2">
                    <a:lumMod val="50000"/>
                  </a:schemeClr>
                </a:solidFill>
              </a:rPr>
              <a:t>Camp Friedlander Information Night</a:t>
            </a:r>
          </a:p>
        </p:txBody>
      </p:sp>
      <p:pic>
        <p:nvPicPr>
          <p:cNvPr id="15" name="Picture 14">
            <a:extLst>
              <a:ext uri="{FF2B5EF4-FFF2-40B4-BE49-F238E27FC236}">
                <a16:creationId xmlns:a16="http://schemas.microsoft.com/office/drawing/2014/main" id="{564A52D4-E2E6-49D5-9307-F87E2D32A8C4}"/>
              </a:ext>
            </a:extLst>
          </p:cNvPr>
          <p:cNvPicPr/>
          <p:nvPr/>
        </p:nvPicPr>
        <p:blipFill rotWithShape="1">
          <a:blip r:embed="rId5" cstate="screen">
            <a:alphaModFix amt="20000"/>
            <a:extLst>
              <a:ext uri="{28A0092B-C50C-407E-A947-70E740481C1C}">
                <a14:useLocalDpi xmlns:a14="http://schemas.microsoft.com/office/drawing/2010/main"/>
              </a:ext>
            </a:extLst>
          </a:blip>
          <a:srcRect/>
          <a:stretch/>
        </p:blipFill>
        <p:spPr bwMode="auto">
          <a:xfrm rot="5400000">
            <a:off x="765475" y="4300585"/>
            <a:ext cx="494236" cy="506984"/>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B5A891AC-15AD-40BE-9FF7-4B0CA94C995E}"/>
              </a:ext>
            </a:extLst>
          </p:cNvPr>
          <p:cNvSpPr txBox="1"/>
          <p:nvPr/>
        </p:nvSpPr>
        <p:spPr>
          <a:xfrm>
            <a:off x="1668630" y="4759899"/>
            <a:ext cx="9729550" cy="1938992"/>
          </a:xfrm>
          <a:prstGeom prst="rect">
            <a:avLst/>
          </a:prstGeom>
          <a:noFill/>
        </p:spPr>
        <p:txBody>
          <a:bodyPr wrap="square" rtlCol="0">
            <a:spAutoFit/>
          </a:bodyPr>
          <a:lstStyle/>
          <a:p>
            <a:r>
              <a:rPr lang="en-US" sz="2000" dirty="0">
                <a:solidFill>
                  <a:schemeClr val="bg2">
                    <a:lumMod val="50000"/>
                  </a:schemeClr>
                </a:solidFill>
              </a:rPr>
              <a:t>February 23, 2021 at 7pm via Zoom; </a:t>
            </a:r>
            <a:br>
              <a:rPr lang="en-US" sz="2000" dirty="0">
                <a:solidFill>
                  <a:schemeClr val="bg2">
                    <a:lumMod val="50000"/>
                  </a:schemeClr>
                </a:solidFill>
              </a:rPr>
            </a:br>
            <a:r>
              <a:rPr lang="en-US" sz="2000" dirty="0">
                <a:solidFill>
                  <a:schemeClr val="bg2">
                    <a:lumMod val="50000"/>
                  </a:schemeClr>
                </a:solidFill>
              </a:rPr>
              <a:t>Register at </a:t>
            </a:r>
            <a:r>
              <a:rPr lang="en-US" u="sng" dirty="0">
                <a:solidFill>
                  <a:srgbClr val="0070C0"/>
                </a:solidFill>
                <a:hlinkClick r:id="rId6">
                  <a:extLst>
                    <a:ext uri="{A12FA001-AC4F-418D-AE19-62706E023703}">
                      <ahyp:hlinkClr xmlns:ahyp="http://schemas.microsoft.com/office/drawing/2018/hyperlinkcolor" val="tx"/>
                    </a:ext>
                  </a:extLst>
                </a:hlinkClick>
              </a:rPr>
              <a:t>www.danbeard.org/attend-camp-friedlander-summer-camp</a:t>
            </a:r>
            <a:r>
              <a:rPr lang="en-US" u="sng" dirty="0">
                <a:solidFill>
                  <a:srgbClr val="0070C0"/>
                </a:solidFill>
              </a:rPr>
              <a:t> </a:t>
            </a:r>
          </a:p>
          <a:p>
            <a:pPr marL="257175" indent="-257175">
              <a:buFont typeface="Arial" panose="020B0604020202020204" pitchFamily="34" charset="0"/>
              <a:buChar char="•"/>
            </a:pPr>
            <a:endParaRPr lang="en-US" sz="2000" dirty="0">
              <a:solidFill>
                <a:schemeClr val="bg2">
                  <a:lumMod val="50000"/>
                </a:schemeClr>
              </a:solidFill>
            </a:endParaRPr>
          </a:p>
          <a:p>
            <a:pPr marL="257175" indent="-257175">
              <a:buFont typeface="Arial" panose="020B0604020202020204" pitchFamily="34" charset="0"/>
              <a:buChar char="•"/>
            </a:pPr>
            <a:r>
              <a:rPr lang="en-US" sz="2000" dirty="0">
                <a:solidFill>
                  <a:schemeClr val="bg2">
                    <a:lumMod val="50000"/>
                  </a:schemeClr>
                </a:solidFill>
              </a:rPr>
              <a:t>Learn how Camp Friedlander summer camp can support your unit program, and excite your Scouts</a:t>
            </a:r>
          </a:p>
          <a:p>
            <a:pPr marL="257175" indent="-257175">
              <a:buFont typeface="Arial" panose="020B0604020202020204" pitchFamily="34" charset="0"/>
              <a:buChar char="•"/>
            </a:pPr>
            <a:r>
              <a:rPr lang="en-US" sz="2000" dirty="0">
                <a:solidFill>
                  <a:schemeClr val="bg2">
                    <a:lumMod val="50000"/>
                  </a:schemeClr>
                </a:solidFill>
              </a:rPr>
              <a:t>All troops welcome</a:t>
            </a:r>
          </a:p>
        </p:txBody>
      </p:sp>
    </p:spTree>
    <p:extLst>
      <p:ext uri="{BB962C8B-B14F-4D97-AF65-F5344CB8AC3E}">
        <p14:creationId xmlns:p14="http://schemas.microsoft.com/office/powerpoint/2010/main" val="2811201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8BDE0E-3C11-4C93-8677-742F09DE746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9502" y="324366"/>
            <a:ext cx="1934599" cy="971975"/>
          </a:xfrm>
          <a:prstGeom prst="rect">
            <a:avLst/>
          </a:prstGeom>
          <a:noFill/>
          <a:ln>
            <a:noFill/>
          </a:ln>
        </p:spPr>
      </p:pic>
      <p:sp>
        <p:nvSpPr>
          <p:cNvPr id="7" name="TextBox 6">
            <a:extLst>
              <a:ext uri="{FF2B5EF4-FFF2-40B4-BE49-F238E27FC236}">
                <a16:creationId xmlns:a16="http://schemas.microsoft.com/office/drawing/2014/main" id="{76D17F23-47A4-4F58-87EB-AD478352F7B0}"/>
              </a:ext>
            </a:extLst>
          </p:cNvPr>
          <p:cNvSpPr txBox="1"/>
          <p:nvPr/>
        </p:nvSpPr>
        <p:spPr>
          <a:xfrm>
            <a:off x="779633" y="1270267"/>
            <a:ext cx="5177822" cy="769441"/>
          </a:xfrm>
          <a:prstGeom prst="rect">
            <a:avLst/>
          </a:prstGeom>
          <a:noFill/>
        </p:spPr>
        <p:txBody>
          <a:bodyPr wrap="square" rtlCol="0">
            <a:spAutoFit/>
          </a:bodyPr>
          <a:lstStyle/>
          <a:p>
            <a:r>
              <a:rPr lang="en-US" sz="4400" dirty="0">
                <a:solidFill>
                  <a:srgbClr val="0070C0"/>
                </a:solidFill>
                <a:latin typeface="Franklin Gothic Medium Cond" panose="020B0606030402020204" pitchFamily="34" charset="0"/>
              </a:rPr>
              <a:t>Wrap Up</a:t>
            </a:r>
          </a:p>
        </p:txBody>
      </p:sp>
      <p:sp>
        <p:nvSpPr>
          <p:cNvPr id="9" name="TextBox 8">
            <a:extLst>
              <a:ext uri="{FF2B5EF4-FFF2-40B4-BE49-F238E27FC236}">
                <a16:creationId xmlns:a16="http://schemas.microsoft.com/office/drawing/2014/main" id="{A45DD674-602B-480A-BEA7-C2A54538D3A5}"/>
              </a:ext>
            </a:extLst>
          </p:cNvPr>
          <p:cNvSpPr txBox="1"/>
          <p:nvPr/>
        </p:nvSpPr>
        <p:spPr>
          <a:xfrm>
            <a:off x="1266085" y="2726538"/>
            <a:ext cx="7748222" cy="400110"/>
          </a:xfrm>
          <a:prstGeom prst="rect">
            <a:avLst/>
          </a:prstGeom>
          <a:noFill/>
        </p:spPr>
        <p:txBody>
          <a:bodyPr wrap="square" rtlCol="0">
            <a:spAutoFit/>
          </a:bodyPr>
          <a:lstStyle/>
          <a:p>
            <a:r>
              <a:rPr lang="en-US" sz="2000" b="1" dirty="0">
                <a:solidFill>
                  <a:schemeClr val="bg2">
                    <a:lumMod val="50000"/>
                  </a:schemeClr>
                </a:solidFill>
              </a:rPr>
              <a:t>Referenced Support Materials &amp; Links</a:t>
            </a:r>
          </a:p>
        </p:txBody>
      </p:sp>
      <p:sp>
        <p:nvSpPr>
          <p:cNvPr id="11" name="TextBox 10">
            <a:extLst>
              <a:ext uri="{FF2B5EF4-FFF2-40B4-BE49-F238E27FC236}">
                <a16:creationId xmlns:a16="http://schemas.microsoft.com/office/drawing/2014/main" id="{3634BC71-FC52-4A87-A8FD-FC0086052969}"/>
              </a:ext>
            </a:extLst>
          </p:cNvPr>
          <p:cNvSpPr txBox="1"/>
          <p:nvPr/>
        </p:nvSpPr>
        <p:spPr>
          <a:xfrm>
            <a:off x="1012593" y="3328689"/>
            <a:ext cx="11232728" cy="1938992"/>
          </a:xfrm>
          <a:prstGeom prst="rect">
            <a:avLst/>
          </a:prstGeom>
          <a:noFill/>
        </p:spPr>
        <p:txBody>
          <a:bodyPr wrap="square" rtlCol="0">
            <a:spAutoFit/>
          </a:bodyPr>
          <a:lstStyle/>
          <a:p>
            <a:pPr marL="257175" indent="-257175">
              <a:buFont typeface="Arial" panose="020B0604020202020204" pitchFamily="34" charset="0"/>
              <a:buChar char="•"/>
            </a:pPr>
            <a:r>
              <a:rPr lang="en-US" sz="2000" dirty="0">
                <a:solidFill>
                  <a:schemeClr val="bg2">
                    <a:lumMod val="50000"/>
                  </a:schemeClr>
                </a:solidFill>
              </a:rPr>
              <a:t>How to Camp Zoom Info Session: January 14th at 7:00 pm – </a:t>
            </a:r>
            <a:r>
              <a:rPr lang="en-US" sz="2000" dirty="0">
                <a:solidFill>
                  <a:schemeClr val="bg2">
                    <a:lumMod val="50000"/>
                  </a:schemeClr>
                </a:solidFill>
                <a:hlinkClick r:id="rId4"/>
              </a:rPr>
              <a:t>www.danbeard.org/camping</a:t>
            </a:r>
            <a:r>
              <a:rPr lang="en-US" sz="2000" dirty="0">
                <a:solidFill>
                  <a:schemeClr val="bg2">
                    <a:lumMod val="50000"/>
                  </a:schemeClr>
                </a:solidFill>
              </a:rPr>
              <a:t>  </a:t>
            </a:r>
          </a:p>
          <a:p>
            <a:pPr marL="257175" indent="-257175">
              <a:buFont typeface="Arial" panose="020B0604020202020204" pitchFamily="34" charset="0"/>
              <a:buChar char="•"/>
            </a:pPr>
            <a:r>
              <a:rPr lang="en-US" sz="2000" dirty="0">
                <a:solidFill>
                  <a:schemeClr val="bg2">
                    <a:lumMod val="50000"/>
                  </a:schemeClr>
                </a:solidFill>
              </a:rPr>
              <a:t>Best Practices Forum: </a:t>
            </a:r>
            <a:r>
              <a:rPr lang="en-US" sz="2000" dirty="0">
                <a:solidFill>
                  <a:schemeClr val="bg2">
                    <a:lumMod val="50000"/>
                  </a:schemeClr>
                </a:solidFill>
                <a:hlinkClick r:id="rId5"/>
              </a:rPr>
              <a:t>www.danbeard.org/best-practices</a:t>
            </a:r>
            <a:r>
              <a:rPr lang="en-US" sz="2000" dirty="0">
                <a:solidFill>
                  <a:schemeClr val="bg2">
                    <a:lumMod val="50000"/>
                  </a:schemeClr>
                </a:solidFill>
              </a:rPr>
              <a:t> </a:t>
            </a:r>
          </a:p>
          <a:p>
            <a:pPr marL="257175" indent="-257175">
              <a:buFont typeface="Arial" panose="020B0604020202020204" pitchFamily="34" charset="0"/>
              <a:buChar char="•"/>
            </a:pPr>
            <a:r>
              <a:rPr lang="en-US" sz="2000" dirty="0">
                <a:solidFill>
                  <a:schemeClr val="bg2">
                    <a:lumMod val="50000"/>
                  </a:schemeClr>
                </a:solidFill>
              </a:rPr>
              <a:t>Spring Fundraising Learning Session: Thursday, February 4th at 7pm - </a:t>
            </a:r>
            <a:r>
              <a:rPr lang="en-US" sz="2000" dirty="0">
                <a:solidFill>
                  <a:schemeClr val="bg2">
                    <a:lumMod val="50000"/>
                  </a:schemeClr>
                </a:solidFill>
                <a:hlinkClick r:id="rId6"/>
              </a:rPr>
              <a:t>www.danbeard.org/FundMyUnit</a:t>
            </a:r>
            <a:r>
              <a:rPr lang="en-US" sz="2000" dirty="0">
                <a:solidFill>
                  <a:schemeClr val="bg2">
                    <a:lumMod val="50000"/>
                  </a:schemeClr>
                </a:solidFill>
              </a:rPr>
              <a:t> </a:t>
            </a:r>
          </a:p>
          <a:p>
            <a:pPr marL="257175" indent="-257175">
              <a:buFont typeface="Arial" panose="020B0604020202020204" pitchFamily="34" charset="0"/>
              <a:buChar char="•"/>
            </a:pPr>
            <a:r>
              <a:rPr lang="en-US" sz="2000" dirty="0">
                <a:solidFill>
                  <a:schemeClr val="bg2">
                    <a:lumMod val="50000"/>
                  </a:schemeClr>
                </a:solidFill>
              </a:rPr>
              <a:t>Cub Camp Rally: January 26, 2021 at 6:30pm - </a:t>
            </a:r>
            <a:r>
              <a:rPr lang="en-US" sz="2000" dirty="0">
                <a:solidFill>
                  <a:schemeClr val="bg2">
                    <a:lumMod val="50000"/>
                  </a:schemeClr>
                </a:solidFill>
                <a:hlinkClick r:id="rId7"/>
              </a:rPr>
              <a:t>www.danbeard.org/cub-camp-rally</a:t>
            </a:r>
            <a:r>
              <a:rPr lang="en-US" sz="2000" dirty="0">
                <a:solidFill>
                  <a:schemeClr val="bg2">
                    <a:lumMod val="50000"/>
                  </a:schemeClr>
                </a:solidFill>
              </a:rPr>
              <a:t> </a:t>
            </a:r>
          </a:p>
          <a:p>
            <a:pPr marL="257175" indent="-257175">
              <a:buFont typeface="Arial" panose="020B0604020202020204" pitchFamily="34" charset="0"/>
              <a:buChar char="•"/>
            </a:pPr>
            <a:r>
              <a:rPr lang="en-US" sz="2000" dirty="0">
                <a:solidFill>
                  <a:schemeClr val="bg2">
                    <a:lumMod val="50000"/>
                  </a:schemeClr>
                </a:solidFill>
              </a:rPr>
              <a:t>Camp Friedlander Information Night: February 23, 2021 at 7pm -   </a:t>
            </a:r>
            <a:br>
              <a:rPr lang="en-US" sz="2000" dirty="0">
                <a:solidFill>
                  <a:schemeClr val="bg2">
                    <a:lumMod val="50000"/>
                  </a:schemeClr>
                </a:solidFill>
              </a:rPr>
            </a:br>
            <a:r>
              <a:rPr lang="en-US" sz="2000" dirty="0">
                <a:solidFill>
                  <a:schemeClr val="bg2">
                    <a:lumMod val="50000"/>
                  </a:schemeClr>
                </a:solidFill>
                <a:hlinkClick r:id="rId8"/>
              </a:rPr>
              <a:t>www.danbeard.org/attend-camp-friedlander-summer-camp</a:t>
            </a:r>
            <a:r>
              <a:rPr lang="en-US" sz="2000" dirty="0">
                <a:solidFill>
                  <a:schemeClr val="bg2">
                    <a:lumMod val="50000"/>
                  </a:schemeClr>
                </a:solidFill>
              </a:rPr>
              <a:t>   </a:t>
            </a:r>
          </a:p>
        </p:txBody>
      </p:sp>
      <p:pic>
        <p:nvPicPr>
          <p:cNvPr id="13" name="Picture 12">
            <a:extLst>
              <a:ext uri="{FF2B5EF4-FFF2-40B4-BE49-F238E27FC236}">
                <a16:creationId xmlns:a16="http://schemas.microsoft.com/office/drawing/2014/main" id="{E923A7F6-75E3-4018-9185-CC5BF29A7695}"/>
              </a:ext>
            </a:extLst>
          </p:cNvPr>
          <p:cNvPicPr/>
          <p:nvPr/>
        </p:nvPicPr>
        <p:blipFill rotWithShape="1">
          <a:blip r:embed="rId9" cstate="screen">
            <a:alphaModFix amt="20000"/>
            <a:extLst>
              <a:ext uri="{28A0092B-C50C-407E-A947-70E740481C1C}">
                <a14:useLocalDpi xmlns:a14="http://schemas.microsoft.com/office/drawing/2010/main"/>
              </a:ext>
            </a:extLst>
          </a:blip>
          <a:srcRect/>
          <a:stretch/>
        </p:blipFill>
        <p:spPr bwMode="auto">
          <a:xfrm rot="5400000">
            <a:off x="803806" y="2673101"/>
            <a:ext cx="494236" cy="506984"/>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3ABC77B4-343F-4041-B462-61F000D48E62}"/>
              </a:ext>
            </a:extLst>
          </p:cNvPr>
          <p:cNvSpPr txBox="1"/>
          <p:nvPr/>
        </p:nvSpPr>
        <p:spPr>
          <a:xfrm>
            <a:off x="1304417" y="2115039"/>
            <a:ext cx="10718468" cy="400110"/>
          </a:xfrm>
          <a:prstGeom prst="rect">
            <a:avLst/>
          </a:prstGeom>
          <a:noFill/>
        </p:spPr>
        <p:txBody>
          <a:bodyPr wrap="square" rtlCol="0">
            <a:spAutoFit/>
          </a:bodyPr>
          <a:lstStyle/>
          <a:p>
            <a:r>
              <a:rPr lang="en-US" sz="2000" b="1" dirty="0">
                <a:solidFill>
                  <a:schemeClr val="bg2">
                    <a:lumMod val="50000"/>
                  </a:schemeClr>
                </a:solidFill>
              </a:rPr>
              <a:t>Resources online at </a:t>
            </a:r>
            <a:r>
              <a:rPr lang="en-US" sz="2000" dirty="0">
                <a:solidFill>
                  <a:schemeClr val="bg2">
                    <a:lumMod val="50000"/>
                  </a:schemeClr>
                </a:solidFill>
                <a:hlinkClick r:id="rId10"/>
              </a:rPr>
              <a:t>www.danbeard.org/scoutingforward</a:t>
            </a:r>
            <a:r>
              <a:rPr lang="en-US" sz="2000" dirty="0">
                <a:solidFill>
                  <a:schemeClr val="bg2">
                    <a:lumMod val="50000"/>
                  </a:schemeClr>
                </a:solidFill>
              </a:rPr>
              <a:t> </a:t>
            </a:r>
            <a:endParaRPr lang="en-US" sz="4400" dirty="0">
              <a:solidFill>
                <a:schemeClr val="bg2">
                  <a:lumMod val="50000"/>
                </a:schemeClr>
              </a:solidFill>
            </a:endParaRPr>
          </a:p>
        </p:txBody>
      </p:sp>
      <p:pic>
        <p:nvPicPr>
          <p:cNvPr id="17" name="Picture 16">
            <a:extLst>
              <a:ext uri="{FF2B5EF4-FFF2-40B4-BE49-F238E27FC236}">
                <a16:creationId xmlns:a16="http://schemas.microsoft.com/office/drawing/2014/main" id="{76DAEEBA-BF94-465A-BC39-40BD8F39FA6F}"/>
              </a:ext>
            </a:extLst>
          </p:cNvPr>
          <p:cNvPicPr/>
          <p:nvPr/>
        </p:nvPicPr>
        <p:blipFill rotWithShape="1">
          <a:blip r:embed="rId9" cstate="screen">
            <a:alphaModFix amt="20000"/>
            <a:extLst>
              <a:ext uri="{28A0092B-C50C-407E-A947-70E740481C1C}">
                <a14:useLocalDpi xmlns:a14="http://schemas.microsoft.com/office/drawing/2010/main"/>
              </a:ext>
            </a:extLst>
          </a:blip>
          <a:srcRect/>
          <a:stretch/>
        </p:blipFill>
        <p:spPr bwMode="auto">
          <a:xfrm rot="5400000">
            <a:off x="803806" y="2096702"/>
            <a:ext cx="494236" cy="5069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894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0E77BEDE-EDB3-4271-8950-D65D209B59C7}"/>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0268" y="2493040"/>
            <a:ext cx="3021965" cy="1518285"/>
          </a:xfrm>
          <a:prstGeom prst="rect">
            <a:avLst/>
          </a:prstGeom>
          <a:noFill/>
          <a:ln>
            <a:noFill/>
          </a:ln>
        </p:spPr>
      </p:pic>
      <p:pic>
        <p:nvPicPr>
          <p:cNvPr id="7" name="Picture 6">
            <a:extLst>
              <a:ext uri="{FF2B5EF4-FFF2-40B4-BE49-F238E27FC236}">
                <a16:creationId xmlns:a16="http://schemas.microsoft.com/office/drawing/2014/main" id="{4AB73B19-CEB3-42B7-B3D4-C782FDA1C1AE}"/>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6720816" y="1741199"/>
            <a:ext cx="2945979" cy="30219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99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 name="Picture 1">
            <a:extLst>
              <a:ext uri="{FF2B5EF4-FFF2-40B4-BE49-F238E27FC236}">
                <a16:creationId xmlns:a16="http://schemas.microsoft.com/office/drawing/2014/main" id="{52FD5135-BD2A-4807-9CB5-B797EAABA7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12210147" cy="5415609"/>
          </a:xfrm>
          <a:prstGeom prst="rect">
            <a:avLst/>
          </a:prstGeom>
        </p:spPr>
      </p:pic>
    </p:spTree>
    <p:extLst>
      <p:ext uri="{BB962C8B-B14F-4D97-AF65-F5344CB8AC3E}">
        <p14:creationId xmlns:p14="http://schemas.microsoft.com/office/powerpoint/2010/main" val="316475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 name="Picture 2">
            <a:extLst>
              <a:ext uri="{FF2B5EF4-FFF2-40B4-BE49-F238E27FC236}">
                <a16:creationId xmlns:a16="http://schemas.microsoft.com/office/drawing/2014/main" id="{1F749453-816E-4404-88BE-A85C51EEF1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Tree>
    <p:extLst>
      <p:ext uri="{BB962C8B-B14F-4D97-AF65-F5344CB8AC3E}">
        <p14:creationId xmlns:p14="http://schemas.microsoft.com/office/powerpoint/2010/main" val="2612076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8BDE0E-3C11-4C93-8677-742F09DE746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5544" y="168570"/>
            <a:ext cx="2010226" cy="1009971"/>
          </a:xfrm>
          <a:prstGeom prst="rect">
            <a:avLst/>
          </a:prstGeom>
          <a:noFill/>
          <a:ln>
            <a:noFill/>
          </a:ln>
        </p:spPr>
      </p:pic>
      <p:sp>
        <p:nvSpPr>
          <p:cNvPr id="7" name="TextBox 6">
            <a:extLst>
              <a:ext uri="{FF2B5EF4-FFF2-40B4-BE49-F238E27FC236}">
                <a16:creationId xmlns:a16="http://schemas.microsoft.com/office/drawing/2014/main" id="{76D17F23-47A4-4F58-87EB-AD478352F7B0}"/>
              </a:ext>
            </a:extLst>
          </p:cNvPr>
          <p:cNvSpPr txBox="1"/>
          <p:nvPr/>
        </p:nvSpPr>
        <p:spPr>
          <a:xfrm>
            <a:off x="1071734" y="1585082"/>
            <a:ext cx="5089561" cy="769441"/>
          </a:xfrm>
          <a:prstGeom prst="rect">
            <a:avLst/>
          </a:prstGeom>
          <a:noFill/>
        </p:spPr>
        <p:txBody>
          <a:bodyPr wrap="square" rtlCol="0">
            <a:spAutoFit/>
          </a:bodyPr>
          <a:lstStyle/>
          <a:p>
            <a:r>
              <a:rPr lang="en-US" sz="4400" dirty="0">
                <a:solidFill>
                  <a:srgbClr val="0070C0"/>
                </a:solidFill>
                <a:latin typeface="Franklin Gothic Medium Cond" panose="020B0606030402020204" pitchFamily="34" charset="0"/>
              </a:rPr>
              <a:t>Camping Resources</a:t>
            </a:r>
          </a:p>
        </p:txBody>
      </p:sp>
      <p:sp>
        <p:nvSpPr>
          <p:cNvPr id="8" name="TextBox 7">
            <a:extLst>
              <a:ext uri="{FF2B5EF4-FFF2-40B4-BE49-F238E27FC236}">
                <a16:creationId xmlns:a16="http://schemas.microsoft.com/office/drawing/2014/main" id="{0E703F45-58E4-4F2D-82C3-F796BDEEB283}"/>
              </a:ext>
            </a:extLst>
          </p:cNvPr>
          <p:cNvSpPr txBox="1"/>
          <p:nvPr/>
        </p:nvSpPr>
        <p:spPr>
          <a:xfrm>
            <a:off x="1578718" y="2382115"/>
            <a:ext cx="10336191" cy="461665"/>
          </a:xfrm>
          <a:prstGeom prst="rect">
            <a:avLst/>
          </a:prstGeom>
          <a:noFill/>
        </p:spPr>
        <p:txBody>
          <a:bodyPr wrap="square" rtlCol="0">
            <a:spAutoFit/>
          </a:bodyPr>
          <a:lstStyle/>
          <a:p>
            <a:r>
              <a:rPr lang="en-US" sz="2400" dirty="0">
                <a:solidFill>
                  <a:schemeClr val="bg2">
                    <a:lumMod val="50000"/>
                  </a:schemeClr>
                </a:solidFill>
              </a:rPr>
              <a:t>Assistance with outdoor activities and camping are a common request</a:t>
            </a:r>
            <a:endParaRPr lang="en-US" sz="4800" dirty="0">
              <a:solidFill>
                <a:schemeClr val="bg2">
                  <a:lumMod val="50000"/>
                </a:schemeClr>
              </a:solidFill>
            </a:endParaRPr>
          </a:p>
        </p:txBody>
      </p:sp>
      <p:sp>
        <p:nvSpPr>
          <p:cNvPr id="9" name="TextBox 8">
            <a:extLst>
              <a:ext uri="{FF2B5EF4-FFF2-40B4-BE49-F238E27FC236}">
                <a16:creationId xmlns:a16="http://schemas.microsoft.com/office/drawing/2014/main" id="{A45DD674-602B-480A-BEA7-C2A54538D3A5}"/>
              </a:ext>
            </a:extLst>
          </p:cNvPr>
          <p:cNvSpPr txBox="1"/>
          <p:nvPr/>
        </p:nvSpPr>
        <p:spPr>
          <a:xfrm>
            <a:off x="1570956" y="2967092"/>
            <a:ext cx="10069334" cy="461665"/>
          </a:xfrm>
          <a:prstGeom prst="rect">
            <a:avLst/>
          </a:prstGeom>
          <a:noFill/>
        </p:spPr>
        <p:txBody>
          <a:bodyPr wrap="square" rtlCol="0">
            <a:spAutoFit/>
          </a:bodyPr>
          <a:lstStyle/>
          <a:p>
            <a:r>
              <a:rPr lang="en-US" sz="2400" dirty="0">
                <a:solidFill>
                  <a:schemeClr val="bg2">
                    <a:lumMod val="50000"/>
                  </a:schemeClr>
                </a:solidFill>
              </a:rPr>
              <a:t>Where to Go Camping Guide</a:t>
            </a:r>
          </a:p>
        </p:txBody>
      </p:sp>
      <p:sp>
        <p:nvSpPr>
          <p:cNvPr id="11" name="TextBox 10">
            <a:extLst>
              <a:ext uri="{FF2B5EF4-FFF2-40B4-BE49-F238E27FC236}">
                <a16:creationId xmlns:a16="http://schemas.microsoft.com/office/drawing/2014/main" id="{3634BC71-FC52-4A87-A8FD-FC0086052969}"/>
              </a:ext>
            </a:extLst>
          </p:cNvPr>
          <p:cNvSpPr txBox="1"/>
          <p:nvPr/>
        </p:nvSpPr>
        <p:spPr>
          <a:xfrm>
            <a:off x="2075677" y="3333177"/>
            <a:ext cx="7824669" cy="830997"/>
          </a:xfrm>
          <a:prstGeom prst="rect">
            <a:avLst/>
          </a:prstGeom>
          <a:noFill/>
        </p:spPr>
        <p:txBody>
          <a:bodyPr wrap="square" rtlCol="0">
            <a:spAutoFit/>
          </a:bodyPr>
          <a:lstStyle/>
          <a:p>
            <a:pPr marL="257175" indent="-257175">
              <a:buFont typeface="Arial" panose="020B0604020202020204" pitchFamily="34" charset="0"/>
              <a:buChar char="•"/>
            </a:pPr>
            <a:r>
              <a:rPr lang="en-US" sz="2400" dirty="0">
                <a:solidFill>
                  <a:schemeClr val="bg2">
                    <a:lumMod val="50000"/>
                  </a:schemeClr>
                </a:solidFill>
              </a:rPr>
              <a:t>Over 100 pages of parks, camps, and trails</a:t>
            </a:r>
          </a:p>
          <a:p>
            <a:pPr marL="257175" indent="-257175">
              <a:buFont typeface="Arial" panose="020B0604020202020204" pitchFamily="34" charset="0"/>
              <a:buChar char="•"/>
            </a:pPr>
            <a:r>
              <a:rPr lang="en-US" sz="2400" dirty="0">
                <a:solidFill>
                  <a:schemeClr val="bg2">
                    <a:lumMod val="50000"/>
                  </a:schemeClr>
                </a:solidFill>
              </a:rPr>
              <a:t>Abridged list of places open to Scouts right now </a:t>
            </a:r>
          </a:p>
        </p:txBody>
      </p:sp>
      <p:pic>
        <p:nvPicPr>
          <p:cNvPr id="12" name="Picture 11">
            <a:extLst>
              <a:ext uri="{FF2B5EF4-FFF2-40B4-BE49-F238E27FC236}">
                <a16:creationId xmlns:a16="http://schemas.microsoft.com/office/drawing/2014/main" id="{B13125AA-60B4-4A7A-9737-1F06A24AAC5C}"/>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1078107" y="2363778"/>
            <a:ext cx="494236" cy="506984"/>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E923A7F6-75E3-4018-9185-CC5BF29A7695}"/>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1078107" y="2982930"/>
            <a:ext cx="494236" cy="506984"/>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7D22AD9E-2922-4CE0-9C2E-7D7578786852}"/>
              </a:ext>
            </a:extLst>
          </p:cNvPr>
          <p:cNvSpPr txBox="1"/>
          <p:nvPr/>
        </p:nvSpPr>
        <p:spPr>
          <a:xfrm>
            <a:off x="1578718" y="4079260"/>
            <a:ext cx="9886733" cy="461665"/>
          </a:xfrm>
          <a:prstGeom prst="rect">
            <a:avLst/>
          </a:prstGeom>
          <a:noFill/>
        </p:spPr>
        <p:txBody>
          <a:bodyPr wrap="square" rtlCol="0">
            <a:spAutoFit/>
          </a:bodyPr>
          <a:lstStyle/>
          <a:p>
            <a:r>
              <a:rPr lang="en-US" sz="2400" dirty="0">
                <a:solidFill>
                  <a:schemeClr val="bg2">
                    <a:lumMod val="50000"/>
                  </a:schemeClr>
                </a:solidFill>
              </a:rPr>
              <a:t>How to Camp zoom session</a:t>
            </a:r>
          </a:p>
        </p:txBody>
      </p:sp>
      <p:pic>
        <p:nvPicPr>
          <p:cNvPr id="15" name="Picture 14">
            <a:extLst>
              <a:ext uri="{FF2B5EF4-FFF2-40B4-BE49-F238E27FC236}">
                <a16:creationId xmlns:a16="http://schemas.microsoft.com/office/drawing/2014/main" id="{564A52D4-E2E6-49D5-9307-F87E2D32A8C4}"/>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1078107" y="4094953"/>
            <a:ext cx="494236" cy="506984"/>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B5A891AC-15AD-40BE-9FF7-4B0CA94C995E}"/>
              </a:ext>
            </a:extLst>
          </p:cNvPr>
          <p:cNvSpPr txBox="1"/>
          <p:nvPr/>
        </p:nvSpPr>
        <p:spPr>
          <a:xfrm>
            <a:off x="2075678" y="4486790"/>
            <a:ext cx="9690358" cy="1200329"/>
          </a:xfrm>
          <a:prstGeom prst="rect">
            <a:avLst/>
          </a:prstGeom>
          <a:noFill/>
        </p:spPr>
        <p:txBody>
          <a:bodyPr wrap="square" rtlCol="0">
            <a:spAutoFit/>
          </a:bodyPr>
          <a:lstStyle/>
          <a:p>
            <a:pPr marL="257175" indent="-257175">
              <a:buFont typeface="Arial" panose="020B0604020202020204" pitchFamily="34" charset="0"/>
              <a:buChar char="•"/>
            </a:pPr>
            <a:r>
              <a:rPr lang="en-US" sz="2400" dirty="0">
                <a:solidFill>
                  <a:schemeClr val="bg2">
                    <a:lumMod val="50000"/>
                  </a:schemeClr>
                </a:solidFill>
              </a:rPr>
              <a:t>Share best practices for camping with the current restrictions</a:t>
            </a:r>
          </a:p>
          <a:p>
            <a:pPr marL="257175" indent="-257175">
              <a:buFont typeface="Arial" panose="020B0604020202020204" pitchFamily="34" charset="0"/>
              <a:buChar char="•"/>
            </a:pPr>
            <a:r>
              <a:rPr lang="en-US" sz="2400" dirty="0">
                <a:solidFill>
                  <a:schemeClr val="bg2">
                    <a:lumMod val="50000"/>
                  </a:schemeClr>
                </a:solidFill>
              </a:rPr>
              <a:t>Learn how you can utilize the council camps or other facilities </a:t>
            </a:r>
          </a:p>
          <a:p>
            <a:pPr marL="257175" indent="-257175">
              <a:buFont typeface="Arial" panose="020B0604020202020204" pitchFamily="34" charset="0"/>
              <a:buChar char="•"/>
            </a:pPr>
            <a:r>
              <a:rPr lang="en-US" sz="2400" dirty="0">
                <a:solidFill>
                  <a:schemeClr val="bg2">
                    <a:lumMod val="50000"/>
                  </a:schemeClr>
                </a:solidFill>
              </a:rPr>
              <a:t>January 14, 2021 at 7:00 pm; rsvp at </a:t>
            </a:r>
            <a:r>
              <a:rPr lang="en-US" sz="2400" dirty="0">
                <a:solidFill>
                  <a:schemeClr val="bg2">
                    <a:lumMod val="50000"/>
                  </a:schemeClr>
                </a:solidFill>
                <a:hlinkClick r:id="rId5"/>
              </a:rPr>
              <a:t>www.</a:t>
            </a:r>
            <a:r>
              <a:rPr lang="en-US" sz="2400" dirty="0">
                <a:solidFill>
                  <a:srgbClr val="0070C0"/>
                </a:solidFill>
                <a:hlinkClick r:id="rId5"/>
              </a:rPr>
              <a:t>danbeard.org/camping</a:t>
            </a:r>
            <a:r>
              <a:rPr lang="en-US" sz="2400" dirty="0">
                <a:solidFill>
                  <a:srgbClr val="0070C0"/>
                </a:solidFill>
              </a:rPr>
              <a:t> </a:t>
            </a:r>
          </a:p>
        </p:txBody>
      </p:sp>
    </p:spTree>
    <p:extLst>
      <p:ext uri="{BB962C8B-B14F-4D97-AF65-F5344CB8AC3E}">
        <p14:creationId xmlns:p14="http://schemas.microsoft.com/office/powerpoint/2010/main" val="175857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0E77BEDE-EDB3-4271-8950-D65D209B59C7}"/>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0268" y="2493040"/>
            <a:ext cx="3021965" cy="1518285"/>
          </a:xfrm>
          <a:prstGeom prst="rect">
            <a:avLst/>
          </a:prstGeom>
          <a:noFill/>
          <a:ln>
            <a:noFill/>
          </a:ln>
        </p:spPr>
      </p:pic>
      <p:pic>
        <p:nvPicPr>
          <p:cNvPr id="7" name="Picture 6">
            <a:extLst>
              <a:ext uri="{FF2B5EF4-FFF2-40B4-BE49-F238E27FC236}">
                <a16:creationId xmlns:a16="http://schemas.microsoft.com/office/drawing/2014/main" id="{4AB73B19-CEB3-42B7-B3D4-C782FDA1C1AE}"/>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6720816" y="1741199"/>
            <a:ext cx="2945979" cy="30219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375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5392-961C-42C5-9AAE-5D841AB995A3}"/>
              </a:ext>
            </a:extLst>
          </p:cNvPr>
          <p:cNvSpPr>
            <a:spLocks noGrp="1"/>
          </p:cNvSpPr>
          <p:nvPr>
            <p:ph type="ctrTitle"/>
          </p:nvPr>
        </p:nvSpPr>
        <p:spPr>
          <a:xfrm>
            <a:off x="1057555" y="1389609"/>
            <a:ext cx="4572000" cy="1792215"/>
          </a:xfrm>
        </p:spPr>
        <p:txBody>
          <a:bodyPr vert="horz" lIns="91440" tIns="45720" rIns="91440" bIns="45720" rtlCol="0" anchor="t" anchorCtr="0">
            <a:normAutofit/>
          </a:bodyPr>
          <a:lstStyle/>
          <a:p>
            <a:pPr algn="l"/>
            <a:r>
              <a:rPr lang="en-US" dirty="0">
                <a:solidFill>
                  <a:srgbClr val="0070C0"/>
                </a:solidFill>
                <a:latin typeface="Franklin Gothic Medium Cond" panose="020B0606030402020204" pitchFamily="34" charset="0"/>
              </a:rPr>
              <a:t>FUNDING UNIT TREASURY</a:t>
            </a:r>
          </a:p>
        </p:txBody>
      </p:sp>
      <p:sp>
        <p:nvSpPr>
          <p:cNvPr id="3" name="Subtitle 2">
            <a:extLst>
              <a:ext uri="{FF2B5EF4-FFF2-40B4-BE49-F238E27FC236}">
                <a16:creationId xmlns:a16="http://schemas.microsoft.com/office/drawing/2014/main" id="{4BC1DC8F-FE9E-441B-A28D-125BDCE49122}"/>
              </a:ext>
            </a:extLst>
          </p:cNvPr>
          <p:cNvSpPr>
            <a:spLocks noGrp="1"/>
          </p:cNvSpPr>
          <p:nvPr>
            <p:ph type="subTitle" idx="1"/>
          </p:nvPr>
        </p:nvSpPr>
        <p:spPr>
          <a:xfrm>
            <a:off x="1057555" y="3585479"/>
            <a:ext cx="4572000" cy="1655762"/>
          </a:xfrm>
        </p:spPr>
        <p:txBody>
          <a:bodyPr>
            <a:normAutofit fontScale="92500" lnSpcReduction="20000"/>
          </a:bodyPr>
          <a:lstStyle/>
          <a:p>
            <a:pPr marL="342900" indent="-342900" algn="l">
              <a:buFont typeface="Arial" panose="020B0604020202020204" pitchFamily="34" charset="0"/>
              <a:buChar char="•"/>
            </a:pPr>
            <a:r>
              <a:rPr lang="en-US" dirty="0">
                <a:solidFill>
                  <a:schemeClr val="tx1">
                    <a:lumMod val="75000"/>
                    <a:lumOff val="25000"/>
                  </a:schemeClr>
                </a:solidFill>
              </a:rPr>
              <a:t>Summer Activities</a:t>
            </a:r>
          </a:p>
          <a:p>
            <a:pPr marL="342900" indent="-342900" algn="l">
              <a:buFont typeface="Arial" panose="020B0604020202020204" pitchFamily="34" charset="0"/>
              <a:buChar char="•"/>
            </a:pPr>
            <a:r>
              <a:rPr lang="en-US" dirty="0">
                <a:solidFill>
                  <a:schemeClr val="tx1">
                    <a:lumMod val="75000"/>
                    <a:lumOff val="25000"/>
                  </a:schemeClr>
                </a:solidFill>
              </a:rPr>
              <a:t>Summer Camp</a:t>
            </a:r>
          </a:p>
          <a:p>
            <a:pPr marL="342900" indent="-342900" algn="l">
              <a:buFont typeface="Arial" panose="020B0604020202020204" pitchFamily="34" charset="0"/>
              <a:buChar char="•"/>
            </a:pPr>
            <a:r>
              <a:rPr lang="en-US" dirty="0">
                <a:solidFill>
                  <a:schemeClr val="tx1">
                    <a:lumMod val="75000"/>
                    <a:lumOff val="25000"/>
                  </a:schemeClr>
                </a:solidFill>
              </a:rPr>
              <a:t>Annual Dues and Registrations</a:t>
            </a:r>
          </a:p>
          <a:p>
            <a:pPr marL="342900" indent="-342900" algn="l">
              <a:buFont typeface="Arial" panose="020B0604020202020204" pitchFamily="34" charset="0"/>
              <a:buChar char="•"/>
            </a:pPr>
            <a:r>
              <a:rPr lang="en-US" dirty="0">
                <a:solidFill>
                  <a:schemeClr val="tx1">
                    <a:lumMod val="75000"/>
                    <a:lumOff val="25000"/>
                  </a:schemeClr>
                </a:solidFill>
              </a:rPr>
              <a:t>Recognition &amp; Advancement Ceremonies</a:t>
            </a:r>
          </a:p>
          <a:p>
            <a:pPr marL="342900" indent="-342900" algn="l">
              <a:buFont typeface="Arial" panose="020B0604020202020204" pitchFamily="34" charset="0"/>
              <a:buChar char="•"/>
            </a:pPr>
            <a:endParaRPr lang="en-US" dirty="0">
              <a:solidFill>
                <a:schemeClr val="tx1">
                  <a:lumMod val="75000"/>
                  <a:lumOff val="25000"/>
                </a:schemeClr>
              </a:solidFill>
            </a:endParaRPr>
          </a:p>
        </p:txBody>
      </p:sp>
      <p:pic>
        <p:nvPicPr>
          <p:cNvPr id="1026" name="Picture 2" descr="Retirement - Piggy Bank Icon Transparent Clipart (1024x1024), Png Download">
            <a:extLst>
              <a:ext uri="{FF2B5EF4-FFF2-40B4-BE49-F238E27FC236}">
                <a16:creationId xmlns:a16="http://schemas.microsoft.com/office/drawing/2014/main" id="{59FB47FC-86C0-4593-BA1A-169310E1A05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55175" y="1790700"/>
            <a:ext cx="4986013" cy="4883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C816FEA-80AD-422C-B337-06D5572CD0AB}"/>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8815" y="112094"/>
            <a:ext cx="1757481" cy="882988"/>
          </a:xfrm>
          <a:prstGeom prst="rect">
            <a:avLst/>
          </a:prstGeom>
          <a:noFill/>
          <a:ln>
            <a:noFill/>
          </a:ln>
        </p:spPr>
      </p:pic>
    </p:spTree>
    <p:extLst>
      <p:ext uri="{BB962C8B-B14F-4D97-AF65-F5344CB8AC3E}">
        <p14:creationId xmlns:p14="http://schemas.microsoft.com/office/powerpoint/2010/main" val="2155446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5392-961C-42C5-9AAE-5D841AB995A3}"/>
              </a:ext>
            </a:extLst>
          </p:cNvPr>
          <p:cNvSpPr>
            <a:spLocks noGrp="1"/>
          </p:cNvSpPr>
          <p:nvPr>
            <p:ph type="ctrTitle"/>
          </p:nvPr>
        </p:nvSpPr>
        <p:spPr>
          <a:xfrm>
            <a:off x="1252841" y="1162640"/>
            <a:ext cx="9278707" cy="1163565"/>
          </a:xfrm>
        </p:spPr>
        <p:txBody>
          <a:bodyPr anchor="t" anchorCtr="0">
            <a:normAutofit fontScale="90000"/>
          </a:bodyPr>
          <a:lstStyle/>
          <a:p>
            <a:r>
              <a:rPr lang="en-US" dirty="0">
                <a:solidFill>
                  <a:srgbClr val="0070C0"/>
                </a:solidFill>
                <a:latin typeface="Franklin Gothic Medium Cond" panose="020B0606030402020204" pitchFamily="34" charset="0"/>
              </a:rPr>
              <a:t>SPRING FUNDRASING OPTIONS TO </a:t>
            </a:r>
            <a:br>
              <a:rPr lang="en-US" dirty="0">
                <a:solidFill>
                  <a:srgbClr val="0070C0"/>
                </a:solidFill>
                <a:latin typeface="Franklin Gothic Medium Cond" panose="020B0606030402020204" pitchFamily="34" charset="0"/>
              </a:rPr>
            </a:br>
            <a:r>
              <a:rPr lang="en-US" dirty="0">
                <a:solidFill>
                  <a:srgbClr val="0070C0"/>
                </a:solidFill>
                <a:latin typeface="Franklin Gothic Medium Cond" panose="020B0606030402020204" pitchFamily="34" charset="0"/>
              </a:rPr>
              <a:t>SUPPORT YOUR UNIT</a:t>
            </a:r>
          </a:p>
        </p:txBody>
      </p:sp>
      <p:grpSp>
        <p:nvGrpSpPr>
          <p:cNvPr id="6" name="Group 5">
            <a:extLst>
              <a:ext uri="{FF2B5EF4-FFF2-40B4-BE49-F238E27FC236}">
                <a16:creationId xmlns:a16="http://schemas.microsoft.com/office/drawing/2014/main" id="{A922F146-684A-441B-8C38-6ED18366D6B7}"/>
              </a:ext>
            </a:extLst>
          </p:cNvPr>
          <p:cNvGrpSpPr/>
          <p:nvPr/>
        </p:nvGrpSpPr>
        <p:grpSpPr>
          <a:xfrm>
            <a:off x="1936296" y="3900524"/>
            <a:ext cx="4914198" cy="2587202"/>
            <a:chOff x="456151" y="2950827"/>
            <a:chExt cx="6003372" cy="3160625"/>
          </a:xfrm>
        </p:grpSpPr>
        <p:pic>
          <p:nvPicPr>
            <p:cNvPr id="7" name="Picture 6">
              <a:extLst>
                <a:ext uri="{FF2B5EF4-FFF2-40B4-BE49-F238E27FC236}">
                  <a16:creationId xmlns:a16="http://schemas.microsoft.com/office/drawing/2014/main" id="{EB9ADC65-904B-466C-9E0A-FA696BEBA1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151" y="2950827"/>
              <a:ext cx="2831243" cy="2825750"/>
            </a:xfrm>
            <a:prstGeom prst="rect">
              <a:avLst/>
            </a:prstGeom>
          </p:spPr>
        </p:pic>
        <p:pic>
          <p:nvPicPr>
            <p:cNvPr id="8" name="Picture 7">
              <a:extLst>
                <a:ext uri="{FF2B5EF4-FFF2-40B4-BE49-F238E27FC236}">
                  <a16:creationId xmlns:a16="http://schemas.microsoft.com/office/drawing/2014/main" id="{2282EA23-C9AB-40C9-8301-CE52D0B065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1357"/>
            <a:stretch/>
          </p:blipFill>
          <p:spPr>
            <a:xfrm>
              <a:off x="468535" y="3942826"/>
              <a:ext cx="5990988" cy="2168626"/>
            </a:xfrm>
            <a:prstGeom prst="rect">
              <a:avLst/>
            </a:prstGeom>
          </p:spPr>
        </p:pic>
      </p:grpSp>
      <p:pic>
        <p:nvPicPr>
          <p:cNvPr id="2050" name="Picture 2" descr="Beef, beef jerky, food, jerky, meat, strips, trimmed meat icon - Download on Iconfinder">
            <a:extLst>
              <a:ext uri="{FF2B5EF4-FFF2-40B4-BE49-F238E27FC236}">
                <a16:creationId xmlns:a16="http://schemas.microsoft.com/office/drawing/2014/main" id="{CD4C47CF-FBF9-432E-84A0-AF09DA94253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25870" t="15424" r="26303" b="16219"/>
          <a:stretch/>
        </p:blipFill>
        <p:spPr bwMode="auto">
          <a:xfrm>
            <a:off x="7089931" y="4087969"/>
            <a:ext cx="1338944" cy="19137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6495F50-5BB3-48AD-B548-638A0BB9AD1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356637" y="4084169"/>
            <a:ext cx="1326228" cy="1921308"/>
          </a:xfrm>
          <a:prstGeom prst="rect">
            <a:avLst/>
          </a:prstGeom>
        </p:spPr>
      </p:pic>
      <p:pic>
        <p:nvPicPr>
          <p:cNvPr id="9" name="Picture 8">
            <a:extLst>
              <a:ext uri="{FF2B5EF4-FFF2-40B4-BE49-F238E27FC236}">
                <a16:creationId xmlns:a16="http://schemas.microsoft.com/office/drawing/2014/main" id="{1740ECC9-372B-46A1-9633-844BEDE014C3}"/>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23850" b="96050" l="19200" r="61133">
                        <a14:foregroundMark x1="31967" y1="27650" x2="45200" y2="27700"/>
                        <a14:foregroundMark x1="45200" y1="27700" x2="57233" y2="36000"/>
                        <a14:foregroundMark x1="57233" y1="36000" x2="56700" y2="38100"/>
                        <a14:foregroundMark x1="21200" y1="43900" x2="22467" y2="63700"/>
                        <a14:foregroundMark x1="22467" y1="63700" x2="20833" y2="44300"/>
                        <a14:foregroundMark x1="20500" y1="71400" x2="32600" y2="81300"/>
                        <a14:foregroundMark x1="32600" y1="81300" x2="48800" y2="77200"/>
                        <a14:foregroundMark x1="48800" y1="77200" x2="59500" y2="65400"/>
                        <a14:foregroundMark x1="59500" y1="65400" x2="58867" y2="43650"/>
                        <a14:foregroundMark x1="58867" y1="43650" x2="31000" y2="48550"/>
                        <a14:foregroundMark x1="31000" y1="48550" x2="19300" y2="36850"/>
                        <a14:foregroundMark x1="19300" y1="36850" x2="31267" y2="23150"/>
                        <a14:foregroundMark x1="31267" y1="23150" x2="46433" y2="21150"/>
                        <a14:foregroundMark x1="46433" y1="21150" x2="59933" y2="29600"/>
                        <a14:foregroundMark x1="59933" y1="29600" x2="29200" y2="38700"/>
                        <a14:foregroundMark x1="29200" y1="38700" x2="37433" y2="21900"/>
                        <a14:foregroundMark x1="37433" y1="21900" x2="27067" y2="47000"/>
                        <a14:foregroundMark x1="27067" y1="47000" x2="42867" y2="35100"/>
                        <a14:foregroundMark x1="42867" y1="35100" x2="35300" y2="55550"/>
                        <a14:foregroundMark x1="35300" y1="55550" x2="21733" y2="53750"/>
                        <a14:foregroundMark x1="26884" y1="69438" x2="28333" y2="73850"/>
                        <a14:foregroundMark x1="21733" y1="53750" x2="25487" y2="65181"/>
                        <a14:foregroundMark x1="28333" y1="73850" x2="44733" y2="53250"/>
                        <a14:foregroundMark x1="44733" y1="53250" x2="38641" y2="67462"/>
                        <a14:foregroundMark x1="37670" y1="70011" x2="47267" y2="53050"/>
                        <a14:foregroundMark x1="37167" y1="70900" x2="37482" y2="70344"/>
                        <a14:foregroundMark x1="44022" y1="71376" x2="43300" y2="75450"/>
                        <a14:foregroundMark x1="47267" y1="53050" x2="44615" y2="68020"/>
                        <a14:foregroundMark x1="47115" y1="67906" x2="52100" y2="58050"/>
                        <a14:foregroundMark x1="43300" y1="75450" x2="45755" y2="70597"/>
                        <a14:foregroundMark x1="52100" y1="58050" x2="48300" y2="79550"/>
                        <a14:foregroundMark x1="48300" y1="79550" x2="34067" y2="88250"/>
                        <a14:foregroundMark x1="34067" y1="88250" x2="21867" y2="74550"/>
                        <a14:foregroundMark x1="21867" y1="74550" x2="20433" y2="33000"/>
                        <a14:foregroundMark x1="20433" y1="33000" x2="33900" y2="22500"/>
                        <a14:foregroundMark x1="33900" y1="22500" x2="47833" y2="21100"/>
                        <a14:foregroundMark x1="47833" y1="21100" x2="34233" y2="23850"/>
                        <a14:foregroundMark x1="34233" y1="23850" x2="49700" y2="25650"/>
                        <a14:foregroundMark x1="49700" y1="25650" x2="56667" y2="42550"/>
                        <a14:foregroundMark x1="56667" y1="42550" x2="29967" y2="30700"/>
                        <a14:foregroundMark x1="29967" y1="30700" x2="44300" y2="26500"/>
                        <a14:foregroundMark x1="44300" y1="26500" x2="29533" y2="35400"/>
                        <a14:foregroundMark x1="29533" y1="35400" x2="44000" y2="44600"/>
                        <a14:foregroundMark x1="44000" y1="44600" x2="29200" y2="39000"/>
                        <a14:foregroundMark x1="29200" y1="39000" x2="27333" y2="64650"/>
                        <a14:foregroundMark x1="27333" y1="64650" x2="40633" y2="53900"/>
                        <a14:foregroundMark x1="40633" y1="53900" x2="38433" y2="75750"/>
                        <a14:foregroundMark x1="38433" y1="75750" x2="47300" y2="58600"/>
                        <a14:foregroundMark x1="47300" y1="58600" x2="37465" y2="67512"/>
                        <a14:foregroundMark x1="35660" y1="67589" x2="43300" y2="52700"/>
                        <a14:foregroundMark x1="37675" y1="70260" x2="29733" y2="95050"/>
                        <a14:foregroundMark x1="43300" y1="52700" x2="38570" y2="67465"/>
                        <a14:foregroundMark x1="29733" y1="95050" x2="38800" y2="72100"/>
                        <a14:foregroundMark x1="38800" y1="72100" x2="31433" y2="96050"/>
                        <a14:foregroundMark x1="46432" y1="69682" x2="53333" y2="57550"/>
                        <a14:foregroundMark x1="31433" y1="96050" x2="45923" y2="70576"/>
                        <a14:foregroundMark x1="53333" y1="57550" x2="36733" y2="59850"/>
                        <a14:foregroundMark x1="36733" y1="59850" x2="49967" y2="54650"/>
                        <a14:foregroundMark x1="49967" y1="54650" x2="46533" y2="77850"/>
                        <a14:foregroundMark x1="46533" y1="77850" x2="56167" y2="69800"/>
                        <a14:foregroundMark x1="59933" y1="70750" x2="53900" y2="52100"/>
                        <a14:foregroundMark x1="53900" y1="52100" x2="60567" y2="34900"/>
                        <a14:foregroundMark x1="60567" y1="34900" x2="48300" y2="24550"/>
                        <a14:foregroundMark x1="48300" y1="24550" x2="33500" y2="24000"/>
                        <a14:foregroundMark x1="33500" y1="24000" x2="46700" y2="24400"/>
                        <a14:foregroundMark x1="46700" y1="24400" x2="33100" y2="25650"/>
                        <a14:foregroundMark x1="33100" y1="25650" x2="39900" y2="23850"/>
                        <a14:foregroundMark x1="19233" y1="71250" x2="29133" y2="84650"/>
                        <a14:foregroundMark x1="29133" y1="84650" x2="42900" y2="86500"/>
                        <a14:foregroundMark x1="42900" y1="86500" x2="56067" y2="81200"/>
                        <a14:foregroundMark x1="56067" y1="81200" x2="42900" y2="85400"/>
                        <a14:foregroundMark x1="42900" y1="85400" x2="53633" y2="73850"/>
                        <a14:foregroundMark x1="54747" y1="64588" x2="56333" y2="51400"/>
                        <a14:foregroundMark x1="53633" y1="73850" x2="54529" y2="66397"/>
                        <a14:foregroundMark x1="56333" y1="51400" x2="28567" y2="50000"/>
                        <a14:foregroundMark x1="28567" y1="50000" x2="20833" y2="45400"/>
                        <a14:foregroundMark x1="60933" y1="70750" x2="59600" y2="81050"/>
                        <a14:foregroundMark x1="59867" y1="31300" x2="61133" y2="36350"/>
                        <a14:backgroundMark x1="61525" y1="36138" x2="63100" y2="40800"/>
                        <a14:backgroundMark x1="56967" y1="22650" x2="58398" y2="26884"/>
                        <a14:backgroundMark x1="61989" y1="71518" x2="61467" y2="85950"/>
                        <a14:backgroundMark x1="63100" y1="40800" x2="62006" y2="71058"/>
                        <a14:backgroundMark x1="61467" y1="85950" x2="56600" y2="91450"/>
                        <a14:backgroundMark x1="25500" y1="67550" x2="29167" y2="68450"/>
                        <a14:backgroundMark x1="34167" y1="70200" x2="37700" y2="70200"/>
                        <a14:backgroundMark x1="42100" y1="70650" x2="46367" y2="69350"/>
                        <a14:backgroundMark x1="42100" y1="69550" x2="46500" y2="69350"/>
                        <a14:backgroundMark x1="33433" y1="69100" x2="38133" y2="68900"/>
                        <a14:backgroundMark x1="43133" y1="69550" x2="46667" y2="69100"/>
                        <a14:backgroundMark x1="50633" y1="68250" x2="54733" y2="65800"/>
                        <a14:backgroundMark x1="25933" y1="66900" x2="29600" y2="68250"/>
                        <a14:backgroundMark x1="25033" y1="66250" x2="25767" y2="66250"/>
                      </a14:backgroundRemoval>
                    </a14:imgEffect>
                  </a14:imgLayer>
                </a14:imgProps>
              </a:ext>
              <a:ext uri="{28A0092B-C50C-407E-A947-70E740481C1C}">
                <a14:useLocalDpi xmlns:a14="http://schemas.microsoft.com/office/drawing/2010/main"/>
              </a:ext>
            </a:extLst>
          </a:blip>
          <a:srcRect l="16111" t="19815" r="36728" b="9074"/>
          <a:stretch/>
        </p:blipFill>
        <p:spPr>
          <a:xfrm>
            <a:off x="7980481" y="4872037"/>
            <a:ext cx="1705570" cy="1714500"/>
          </a:xfrm>
          <a:prstGeom prst="rect">
            <a:avLst/>
          </a:prstGeom>
        </p:spPr>
      </p:pic>
      <p:sp>
        <p:nvSpPr>
          <p:cNvPr id="12" name="Title 1">
            <a:extLst>
              <a:ext uri="{FF2B5EF4-FFF2-40B4-BE49-F238E27FC236}">
                <a16:creationId xmlns:a16="http://schemas.microsoft.com/office/drawing/2014/main" id="{0FB8D43F-4767-432C-951D-8DC2ACE75040}"/>
              </a:ext>
            </a:extLst>
          </p:cNvPr>
          <p:cNvSpPr txBox="1">
            <a:spLocks/>
          </p:cNvSpPr>
          <p:nvPr/>
        </p:nvSpPr>
        <p:spPr>
          <a:xfrm>
            <a:off x="1574239" y="2862521"/>
            <a:ext cx="9043521" cy="1714500"/>
          </a:xfrm>
          <a:prstGeom prst="rect">
            <a:avLst/>
          </a:prstGeom>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solidFill>
                  <a:schemeClr val="tx1">
                    <a:lumMod val="75000"/>
                    <a:lumOff val="25000"/>
                  </a:schemeClr>
                </a:solidFill>
                <a:latin typeface="+mn-lt"/>
              </a:rPr>
              <a:t>Camp Cards and other additional online or in-person product sales </a:t>
            </a:r>
            <a:r>
              <a:rPr lang="en-US" sz="2500" dirty="0">
                <a:solidFill>
                  <a:schemeClr val="tx1">
                    <a:lumMod val="75000"/>
                    <a:lumOff val="25000"/>
                  </a:schemeClr>
                </a:solidFill>
                <a:latin typeface="+mn-lt"/>
              </a:rPr>
              <a:t>(product still being determined)</a:t>
            </a:r>
          </a:p>
          <a:p>
            <a:pPr algn="l"/>
            <a:endParaRPr lang="en-US" sz="3200" dirty="0">
              <a:solidFill>
                <a:schemeClr val="tx1">
                  <a:lumMod val="75000"/>
                  <a:lumOff val="25000"/>
                </a:schemeClr>
              </a:solidFill>
              <a:latin typeface="+mn-lt"/>
            </a:endParaRPr>
          </a:p>
        </p:txBody>
      </p:sp>
      <p:pic>
        <p:nvPicPr>
          <p:cNvPr id="14" name="Picture 13">
            <a:extLst>
              <a:ext uri="{FF2B5EF4-FFF2-40B4-BE49-F238E27FC236}">
                <a16:creationId xmlns:a16="http://schemas.microsoft.com/office/drawing/2014/main" id="{B303CEDF-4CB9-4667-85A6-5CC386D71097}"/>
              </a:ext>
            </a:extLst>
          </p:cNvPr>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8815" y="112094"/>
            <a:ext cx="1757481" cy="882988"/>
          </a:xfrm>
          <a:prstGeom prst="rect">
            <a:avLst/>
          </a:prstGeom>
          <a:noFill/>
          <a:ln>
            <a:noFill/>
          </a:ln>
        </p:spPr>
      </p:pic>
      <p:sp>
        <p:nvSpPr>
          <p:cNvPr id="15" name="Title 1">
            <a:extLst>
              <a:ext uri="{FF2B5EF4-FFF2-40B4-BE49-F238E27FC236}">
                <a16:creationId xmlns:a16="http://schemas.microsoft.com/office/drawing/2014/main" id="{5A424170-6B0D-46FC-BE46-6252F6352EC7}"/>
              </a:ext>
            </a:extLst>
          </p:cNvPr>
          <p:cNvSpPr txBox="1">
            <a:spLocks/>
          </p:cNvSpPr>
          <p:nvPr/>
        </p:nvSpPr>
        <p:spPr>
          <a:xfrm>
            <a:off x="8182701" y="5789357"/>
            <a:ext cx="1301130" cy="504750"/>
          </a:xfrm>
          <a:prstGeom prst="rect">
            <a:avLst/>
          </a:prstGeom>
        </p:spPr>
        <p:txBody>
          <a:bodyPr vert="horz" lIns="91440" tIns="45720" rIns="91440" bIns="45720" rtlCol="0" anchor="t" anchorCtr="0">
            <a:prstTxWarp prst="textChevronInverted">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a:solidFill>
                  <a:schemeClr val="accent2"/>
                </a:solidFill>
                <a:latin typeface="Franklin Gothic Medium Cond" panose="020B0606030402020204" pitchFamily="34" charset="0"/>
              </a:rPr>
              <a:t>PEANUTS</a:t>
            </a:r>
          </a:p>
        </p:txBody>
      </p:sp>
      <p:sp>
        <p:nvSpPr>
          <p:cNvPr id="17" name="Title 1">
            <a:extLst>
              <a:ext uri="{FF2B5EF4-FFF2-40B4-BE49-F238E27FC236}">
                <a16:creationId xmlns:a16="http://schemas.microsoft.com/office/drawing/2014/main" id="{D2407AAA-B486-4BEB-B424-D75FAE69BE92}"/>
              </a:ext>
            </a:extLst>
          </p:cNvPr>
          <p:cNvSpPr txBox="1">
            <a:spLocks/>
          </p:cNvSpPr>
          <p:nvPr/>
        </p:nvSpPr>
        <p:spPr>
          <a:xfrm>
            <a:off x="9426312" y="5614776"/>
            <a:ext cx="1553505" cy="550364"/>
          </a:xfrm>
          <a:prstGeom prst="rect">
            <a:avLst/>
          </a:prstGeom>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1">
                    <a:lumMod val="75000"/>
                    <a:lumOff val="25000"/>
                  </a:schemeClr>
                </a:solidFill>
                <a:latin typeface="Franklin Gothic Medium Cond" panose="020B0606030402020204" pitchFamily="34" charset="0"/>
              </a:rPr>
              <a:t>COFFEE</a:t>
            </a:r>
          </a:p>
        </p:txBody>
      </p:sp>
    </p:spTree>
    <p:extLst>
      <p:ext uri="{BB962C8B-B14F-4D97-AF65-F5344CB8AC3E}">
        <p14:creationId xmlns:p14="http://schemas.microsoft.com/office/powerpoint/2010/main" val="197793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5392-961C-42C5-9AAE-5D841AB995A3}"/>
              </a:ext>
            </a:extLst>
          </p:cNvPr>
          <p:cNvSpPr>
            <a:spLocks noGrp="1"/>
          </p:cNvSpPr>
          <p:nvPr>
            <p:ph type="ctrTitle"/>
          </p:nvPr>
        </p:nvSpPr>
        <p:spPr>
          <a:xfrm>
            <a:off x="890287" y="1183284"/>
            <a:ext cx="10247318" cy="1792215"/>
          </a:xfrm>
        </p:spPr>
        <p:txBody>
          <a:bodyPr vert="horz" lIns="91440" tIns="45720" rIns="91440" bIns="45720" rtlCol="0" anchor="t" anchorCtr="0">
            <a:normAutofit fontScale="90000"/>
          </a:bodyPr>
          <a:lstStyle/>
          <a:p>
            <a:pPr algn="l"/>
            <a:r>
              <a:rPr lang="en-US" sz="5400" dirty="0">
                <a:solidFill>
                  <a:srgbClr val="0070C0"/>
                </a:solidFill>
                <a:latin typeface="Franklin Gothic Medium Cond" panose="020B0606030402020204" pitchFamily="34" charset="0"/>
              </a:rPr>
              <a:t>FUND YOUR UNIT TREASURY</a:t>
            </a:r>
            <a:br>
              <a:rPr lang="en-US" sz="5400" dirty="0">
                <a:solidFill>
                  <a:srgbClr val="0070C0"/>
                </a:solidFill>
                <a:latin typeface="Franklin Gothic Medium Cond" panose="020B0606030402020204" pitchFamily="34" charset="0"/>
              </a:rPr>
            </a:br>
            <a:r>
              <a:rPr lang="en-US" sz="5400" dirty="0">
                <a:solidFill>
                  <a:srgbClr val="0070C0"/>
                </a:solidFill>
                <a:latin typeface="Franklin Gothic Medium Cond" panose="020B0606030402020204" pitchFamily="34" charset="0"/>
              </a:rPr>
              <a:t>SPRING FUNDRAISING INFORMATION LEARNING SESSION</a:t>
            </a:r>
          </a:p>
        </p:txBody>
      </p:sp>
      <p:sp>
        <p:nvSpPr>
          <p:cNvPr id="5" name="Subtitle 4">
            <a:extLst>
              <a:ext uri="{FF2B5EF4-FFF2-40B4-BE49-F238E27FC236}">
                <a16:creationId xmlns:a16="http://schemas.microsoft.com/office/drawing/2014/main" id="{EBF4A60C-4877-4C4A-8E92-5EE774A17955}"/>
              </a:ext>
            </a:extLst>
          </p:cNvPr>
          <p:cNvSpPr>
            <a:spLocks noGrp="1"/>
          </p:cNvSpPr>
          <p:nvPr>
            <p:ph type="subTitle" idx="1"/>
          </p:nvPr>
        </p:nvSpPr>
        <p:spPr>
          <a:xfrm>
            <a:off x="890287" y="3522454"/>
            <a:ext cx="9144000" cy="720096"/>
          </a:xfrm>
        </p:spPr>
        <p:txBody>
          <a:bodyPr>
            <a:normAutofit/>
          </a:bodyPr>
          <a:lstStyle/>
          <a:p>
            <a:pPr algn="l"/>
            <a:r>
              <a:rPr lang="en-US" sz="4400" b="1" dirty="0">
                <a:solidFill>
                  <a:srgbClr val="ED9C31"/>
                </a:solidFill>
                <a:latin typeface="Franklin Gothic Medium Cond" panose="020B0606030402020204" pitchFamily="34" charset="0"/>
              </a:rPr>
              <a:t>Thursday, February 4</a:t>
            </a:r>
            <a:r>
              <a:rPr lang="en-US" sz="4400" b="1" baseline="30000" dirty="0">
                <a:solidFill>
                  <a:srgbClr val="ED9C31"/>
                </a:solidFill>
                <a:latin typeface="Franklin Gothic Medium Cond" panose="020B0606030402020204" pitchFamily="34" charset="0"/>
              </a:rPr>
              <a:t>th</a:t>
            </a:r>
            <a:r>
              <a:rPr lang="en-US" sz="4400" b="1" dirty="0">
                <a:solidFill>
                  <a:srgbClr val="ED9C31"/>
                </a:solidFill>
                <a:latin typeface="Franklin Gothic Medium Cond" panose="020B0606030402020204" pitchFamily="34" charset="0"/>
              </a:rPr>
              <a:t> at 7pm</a:t>
            </a:r>
          </a:p>
        </p:txBody>
      </p:sp>
      <p:sp>
        <p:nvSpPr>
          <p:cNvPr id="7" name="Subtitle 4">
            <a:extLst>
              <a:ext uri="{FF2B5EF4-FFF2-40B4-BE49-F238E27FC236}">
                <a16:creationId xmlns:a16="http://schemas.microsoft.com/office/drawing/2014/main" id="{082D4F6F-B6B2-4F30-AA5B-DDDDBD41C89D}"/>
              </a:ext>
            </a:extLst>
          </p:cNvPr>
          <p:cNvSpPr txBox="1">
            <a:spLocks/>
          </p:cNvSpPr>
          <p:nvPr/>
        </p:nvSpPr>
        <p:spPr>
          <a:xfrm>
            <a:off x="1097622" y="4955918"/>
            <a:ext cx="9144000" cy="7200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solidFill>
                  <a:schemeClr val="tx1">
                    <a:lumMod val="75000"/>
                    <a:lumOff val="25000"/>
                  </a:schemeClr>
                </a:solidFill>
              </a:rPr>
              <a:t>Units can register to attend online at:</a:t>
            </a:r>
          </a:p>
          <a:p>
            <a:pPr algn="l"/>
            <a:r>
              <a:rPr lang="en-US" sz="3200" dirty="0">
                <a:solidFill>
                  <a:srgbClr val="0070C0"/>
                </a:solidFill>
              </a:rPr>
              <a:t>www.danbeard.org/FundMyUnit</a:t>
            </a:r>
          </a:p>
        </p:txBody>
      </p:sp>
      <p:pic>
        <p:nvPicPr>
          <p:cNvPr id="8" name="Picture 7">
            <a:extLst>
              <a:ext uri="{FF2B5EF4-FFF2-40B4-BE49-F238E27FC236}">
                <a16:creationId xmlns:a16="http://schemas.microsoft.com/office/drawing/2014/main" id="{F89BD57B-467D-4999-858E-11B7A3E8B2CB}"/>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8815" y="112094"/>
            <a:ext cx="1757481" cy="882988"/>
          </a:xfrm>
          <a:prstGeom prst="rect">
            <a:avLst/>
          </a:prstGeom>
          <a:noFill/>
          <a:ln>
            <a:noFill/>
          </a:ln>
        </p:spPr>
      </p:pic>
      <p:pic>
        <p:nvPicPr>
          <p:cNvPr id="9" name="Picture 8">
            <a:extLst>
              <a:ext uri="{FF2B5EF4-FFF2-40B4-BE49-F238E27FC236}">
                <a16:creationId xmlns:a16="http://schemas.microsoft.com/office/drawing/2014/main" id="{13D7EDC1-35B5-42FF-B38F-8381E7FAE472}"/>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222807" y="3545850"/>
            <a:ext cx="658981" cy="6759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2711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56E6F52DB4604BBDAF73895301B57B" ma:contentTypeVersion="13" ma:contentTypeDescription="Create a new document." ma:contentTypeScope="" ma:versionID="3ead51bd8971e524c4b72833e07c77ff">
  <xsd:schema xmlns:xsd="http://www.w3.org/2001/XMLSchema" xmlns:xs="http://www.w3.org/2001/XMLSchema" xmlns:p="http://schemas.microsoft.com/office/2006/metadata/properties" xmlns:ns3="d3ddf431-ab37-459f-8858-48481f2d0909" xmlns:ns4="eed5feea-6d76-4b6c-9b3d-bf3f50d8b451" targetNamespace="http://schemas.microsoft.com/office/2006/metadata/properties" ma:root="true" ma:fieldsID="57419202f6eec28c6f157ac989a4e24f" ns3:_="" ns4:_="">
    <xsd:import namespace="d3ddf431-ab37-459f-8858-48481f2d0909"/>
    <xsd:import namespace="eed5feea-6d76-4b6c-9b3d-bf3f50d8b45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ddf431-ab37-459f-8858-48481f2d09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d5feea-6d76-4b6c-9b3d-bf3f50d8b45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AD3CAB-F5CA-4D6A-8B7B-B1C6AF48C34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50B402E-6196-4A04-BE72-BAEAEB5AB5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ddf431-ab37-459f-8858-48481f2d0909"/>
    <ds:schemaRef ds:uri="eed5feea-6d76-4b6c-9b3d-bf3f50d8b4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7FE6B7-E352-4D26-9A37-EBECB048A9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6736</TotalTime>
  <Words>1373</Words>
  <Application>Microsoft Macintosh PowerPoint</Application>
  <PresentationFormat>Widescreen</PresentationFormat>
  <Paragraphs>91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Franklin Gothic Medium Cond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FUNDING UNIT TREASURY</vt:lpstr>
      <vt:lpstr>SPRING FUNDRASING OPTIONS TO  SUPPORT YOUR UNIT</vt:lpstr>
      <vt:lpstr>FUND YOUR UNIT TREASURY SPRING FUNDRAISING INFORMATION LEARNING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Unit Treasury</dc:title>
  <dc:creator>Ken Brunner</dc:creator>
  <cp:lastModifiedBy>Julie Whitaker</cp:lastModifiedBy>
  <cp:revision>11</cp:revision>
  <dcterms:created xsi:type="dcterms:W3CDTF">2020-12-28T18:34:16Z</dcterms:created>
  <dcterms:modified xsi:type="dcterms:W3CDTF">2021-01-04T22:46:33Z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0x0101002A56E6F52DB4604BBDAF73895301B57B</vt:lpwstr>
  </property>
</Properties>
</file>