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3" r:id="rId5"/>
    <p:sldId id="284" r:id="rId6"/>
    <p:sldId id="302" r:id="rId7"/>
    <p:sldId id="256" r:id="rId8"/>
    <p:sldId id="314" r:id="rId9"/>
    <p:sldId id="307" r:id="rId10"/>
    <p:sldId id="303" r:id="rId11"/>
    <p:sldId id="282" r:id="rId12"/>
    <p:sldId id="313" r:id="rId13"/>
    <p:sldId id="285" r:id="rId14"/>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33B51-4822-4C39-8E1B-711DD180E5AC}" v="15" dt="2021-04-05T14:56:30.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93197" autoAdjust="0"/>
  </p:normalViewPr>
  <p:slideViewPr>
    <p:cSldViewPr snapToGrid="0">
      <p:cViewPr varScale="1">
        <p:scale>
          <a:sx n="115" d="100"/>
          <a:sy n="115" d="100"/>
        </p:scale>
        <p:origin x="7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160520" cy="757000"/>
          </a:xfrm>
          <a:prstGeom prst="rect">
            <a:avLst/>
          </a:prstGeom>
        </p:spPr>
        <p:txBody>
          <a:bodyPr vert="horz" lIns="141067" tIns="70534" rIns="141067" bIns="70534" rtlCol="0"/>
          <a:lstStyle>
            <a:lvl1pPr algn="l">
              <a:defRPr sz="1900"/>
            </a:lvl1pPr>
          </a:lstStyle>
          <a:p>
            <a:endParaRPr lang="en-US"/>
          </a:p>
        </p:txBody>
      </p:sp>
      <p:sp>
        <p:nvSpPr>
          <p:cNvPr id="3" name="Date Placeholder 2"/>
          <p:cNvSpPr>
            <a:spLocks noGrp="1"/>
          </p:cNvSpPr>
          <p:nvPr>
            <p:ph type="dt" idx="1"/>
          </p:nvPr>
        </p:nvSpPr>
        <p:spPr>
          <a:xfrm>
            <a:off x="5438458" y="2"/>
            <a:ext cx="4160520" cy="757000"/>
          </a:xfrm>
          <a:prstGeom prst="rect">
            <a:avLst/>
          </a:prstGeom>
        </p:spPr>
        <p:txBody>
          <a:bodyPr vert="horz" lIns="141067" tIns="70534" rIns="141067" bIns="70534" rtlCol="0"/>
          <a:lstStyle>
            <a:lvl1pPr algn="r">
              <a:defRPr sz="1900"/>
            </a:lvl1pPr>
          </a:lstStyle>
          <a:p>
            <a:fld id="{814BE97D-C18E-4980-9D5C-EF436BE7EF86}" type="datetimeFigureOut">
              <a:rPr lang="en-US" smtClean="0"/>
              <a:t>4/5/21</a:t>
            </a:fld>
            <a:endParaRPr lang="en-US"/>
          </a:p>
        </p:txBody>
      </p:sp>
      <p:sp>
        <p:nvSpPr>
          <p:cNvPr id="4" name="Slide Image Placeholder 3"/>
          <p:cNvSpPr>
            <a:spLocks noGrp="1" noRot="1" noChangeAspect="1"/>
          </p:cNvSpPr>
          <p:nvPr>
            <p:ph type="sldImg" idx="2"/>
          </p:nvPr>
        </p:nvSpPr>
        <p:spPr>
          <a:xfrm>
            <a:off x="276225" y="1885950"/>
            <a:ext cx="9048750" cy="5091113"/>
          </a:xfrm>
          <a:prstGeom prst="rect">
            <a:avLst/>
          </a:prstGeom>
          <a:noFill/>
          <a:ln w="12700">
            <a:solidFill>
              <a:prstClr val="black"/>
            </a:solidFill>
          </a:ln>
        </p:spPr>
        <p:txBody>
          <a:bodyPr vert="horz" lIns="141067" tIns="70534" rIns="141067" bIns="70534" rtlCol="0" anchor="ctr"/>
          <a:lstStyle/>
          <a:p>
            <a:endParaRPr lang="en-US"/>
          </a:p>
        </p:txBody>
      </p:sp>
      <p:sp>
        <p:nvSpPr>
          <p:cNvPr id="5" name="Notes Placeholder 4"/>
          <p:cNvSpPr>
            <a:spLocks noGrp="1"/>
          </p:cNvSpPr>
          <p:nvPr>
            <p:ph type="body" sz="quarter" idx="3"/>
          </p:nvPr>
        </p:nvSpPr>
        <p:spPr>
          <a:xfrm>
            <a:off x="960120" y="7260909"/>
            <a:ext cx="7680960" cy="5940743"/>
          </a:xfrm>
          <a:prstGeom prst="rect">
            <a:avLst/>
          </a:prstGeom>
        </p:spPr>
        <p:txBody>
          <a:bodyPr vert="horz" lIns="141067" tIns="70534" rIns="141067" bIns="705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30602"/>
            <a:ext cx="4160520" cy="756998"/>
          </a:xfrm>
          <a:prstGeom prst="rect">
            <a:avLst/>
          </a:prstGeom>
        </p:spPr>
        <p:txBody>
          <a:bodyPr vert="horz" lIns="141067" tIns="70534" rIns="141067" bIns="70534" rtlCol="0" anchor="b"/>
          <a:lstStyle>
            <a:lvl1pPr algn="l">
              <a:defRPr sz="1900"/>
            </a:lvl1pPr>
          </a:lstStyle>
          <a:p>
            <a:endParaRPr lang="en-US"/>
          </a:p>
        </p:txBody>
      </p:sp>
      <p:sp>
        <p:nvSpPr>
          <p:cNvPr id="7" name="Slide Number Placeholder 6"/>
          <p:cNvSpPr>
            <a:spLocks noGrp="1"/>
          </p:cNvSpPr>
          <p:nvPr>
            <p:ph type="sldNum" sz="quarter" idx="5"/>
          </p:nvPr>
        </p:nvSpPr>
        <p:spPr>
          <a:xfrm>
            <a:off x="5438458" y="14330602"/>
            <a:ext cx="4160520" cy="756998"/>
          </a:xfrm>
          <a:prstGeom prst="rect">
            <a:avLst/>
          </a:prstGeom>
        </p:spPr>
        <p:txBody>
          <a:bodyPr vert="horz" lIns="141067" tIns="70534" rIns="141067" bIns="70534" rtlCol="0" anchor="b"/>
          <a:lstStyle>
            <a:lvl1pPr algn="r">
              <a:defRPr sz="1900"/>
            </a:lvl1pPr>
          </a:lstStyle>
          <a:p>
            <a:fld id="{83517C76-3669-4CAB-AF24-3706BE92D426}" type="slidenum">
              <a:rPr lang="en-US" smtClean="0"/>
              <a:t>‹#›</a:t>
            </a:fld>
            <a:endParaRPr lang="en-US"/>
          </a:p>
        </p:txBody>
      </p:sp>
    </p:spTree>
    <p:extLst>
      <p:ext uri="{BB962C8B-B14F-4D97-AF65-F5344CB8AC3E}">
        <p14:creationId xmlns:p14="http://schemas.microsoft.com/office/powerpoint/2010/main" val="125439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a:t>
            </a:fld>
            <a:endParaRPr lang="en-US"/>
          </a:p>
        </p:txBody>
      </p:sp>
    </p:spTree>
    <p:extLst>
      <p:ext uri="{BB962C8B-B14F-4D97-AF65-F5344CB8AC3E}">
        <p14:creationId xmlns:p14="http://schemas.microsoft.com/office/powerpoint/2010/main" val="107781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10</a:t>
            </a:fld>
            <a:endParaRPr lang="en-US"/>
          </a:p>
        </p:txBody>
      </p:sp>
    </p:spTree>
    <p:extLst>
      <p:ext uri="{BB962C8B-B14F-4D97-AF65-F5344CB8AC3E}">
        <p14:creationId xmlns:p14="http://schemas.microsoft.com/office/powerpoint/2010/main" val="304065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17C76-3669-4CAB-AF24-3706BE92D426}" type="slidenum">
              <a:rPr lang="en-US" smtClean="0"/>
              <a:t>2</a:t>
            </a:fld>
            <a:endParaRPr lang="en-US"/>
          </a:p>
        </p:txBody>
      </p:sp>
    </p:spTree>
    <p:extLst>
      <p:ext uri="{BB962C8B-B14F-4D97-AF65-F5344CB8AC3E}">
        <p14:creationId xmlns:p14="http://schemas.microsoft.com/office/powerpoint/2010/main" val="84299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3</a:t>
            </a:fld>
            <a:endParaRPr lang="en-US"/>
          </a:p>
        </p:txBody>
      </p:sp>
    </p:spTree>
    <p:extLst>
      <p:ext uri="{BB962C8B-B14F-4D97-AF65-F5344CB8AC3E}">
        <p14:creationId xmlns:p14="http://schemas.microsoft.com/office/powerpoint/2010/main" val="320603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 us for the Dan Beard Council Program Kickoff on June 3, 2021.</a:t>
            </a:r>
          </a:p>
          <a:p>
            <a:endParaRPr lang="en-US" dirty="0"/>
          </a:p>
          <a:p>
            <a:r>
              <a:rPr lang="en-US" dirty="0"/>
              <a:t>This virtual event will feature everything they will need to plan a full year of programming as we transition back to a more normal year of Scouting.  Our Scouts are anxious to get back outside and do all the activities they love or would love to try.  The Program Kickoff will offer leaders all the information for Dan Beard Council events like summer camp, Spook-O-</a:t>
            </a:r>
            <a:r>
              <a:rPr lang="en-US" dirty="0" err="1"/>
              <a:t>Ree</a:t>
            </a:r>
            <a:r>
              <a:rPr lang="en-US" dirty="0"/>
              <a:t>, camporees and more.  And new this year, we are inviting organizations from around the region who to participate.  These organizations offer many types of Scouting activities that can fill out your program year. </a:t>
            </a:r>
          </a:p>
          <a:p>
            <a:endParaRPr lang="en-US" dirty="0"/>
          </a:p>
          <a:p>
            <a:r>
              <a:rPr lang="en-US" dirty="0"/>
              <a:t>We will fill out the evening with resources to help plan a calendar of activities, build a budget to fund those activities, and how to effectively communicate those activities to your families.  The Program Kickoff will be held virtually, and registration will begin starting April 15</a:t>
            </a:r>
            <a:r>
              <a:rPr lang="en-US" baseline="30000" dirty="0"/>
              <a:t>th</a:t>
            </a:r>
            <a:r>
              <a:rPr lang="en-US" dirty="0"/>
              <a:t>.  Find out more at the link above.</a:t>
            </a:r>
          </a:p>
        </p:txBody>
      </p:sp>
      <p:sp>
        <p:nvSpPr>
          <p:cNvPr id="4" name="Slide Number Placeholder 3"/>
          <p:cNvSpPr>
            <a:spLocks noGrp="1"/>
          </p:cNvSpPr>
          <p:nvPr>
            <p:ph type="sldNum" sz="quarter" idx="5"/>
          </p:nvPr>
        </p:nvSpPr>
        <p:spPr/>
        <p:txBody>
          <a:bodyPr/>
          <a:lstStyle/>
          <a:p>
            <a:fld id="{83517C76-3669-4CAB-AF24-3706BE92D426}" type="slidenum">
              <a:rPr lang="en-US" smtClean="0"/>
              <a:t>4</a:t>
            </a:fld>
            <a:endParaRPr lang="en-US"/>
          </a:p>
        </p:txBody>
      </p:sp>
    </p:spTree>
    <p:extLst>
      <p:ext uri="{BB962C8B-B14F-4D97-AF65-F5344CB8AC3E}">
        <p14:creationId xmlns:p14="http://schemas.microsoft.com/office/powerpoint/2010/main" val="94879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Cub World staff has developed a robust set of safety and sanitation protocols and has been working with the Department of Health to determine the summer camp plans for Cub World Adventure Camp.  While not yet complete, we are able to open some additional capacity for camp this summer.  </a:t>
            </a:r>
          </a:p>
          <a:p>
            <a:endParaRPr lang="en-US" dirty="0"/>
          </a:p>
          <a:p>
            <a:r>
              <a:rPr lang="en-US" dirty="0"/>
              <a:t>These camper spots will allow for additional units to register and for more Scouts within a pack to come. Demand for camp has been high, and this space is needed.  We recommend acting quickly to ensure your Scouts get the opportunity to camp this summer at Cub World Adventure Camp.</a:t>
            </a:r>
          </a:p>
          <a:p>
            <a:endParaRPr lang="en-US" dirty="0"/>
          </a:p>
          <a:p>
            <a:r>
              <a:rPr lang="en-US" dirty="0"/>
              <a:t>We are also excited to announce that Cub World is reopening for weekend camping starting April 16.  Packs can begin making reservations to use camp this spring starting now.  </a:t>
            </a:r>
          </a:p>
        </p:txBody>
      </p:sp>
      <p:sp>
        <p:nvSpPr>
          <p:cNvPr id="4" name="Slide Number Placeholder 3"/>
          <p:cNvSpPr>
            <a:spLocks noGrp="1"/>
          </p:cNvSpPr>
          <p:nvPr>
            <p:ph type="sldNum" sz="quarter" idx="5"/>
          </p:nvPr>
        </p:nvSpPr>
        <p:spPr/>
        <p:txBody>
          <a:bodyPr/>
          <a:lstStyle/>
          <a:p>
            <a:fld id="{83517C76-3669-4CAB-AF24-3706BE92D426}" type="slidenum">
              <a:rPr lang="en-US" smtClean="0"/>
              <a:t>5</a:t>
            </a:fld>
            <a:endParaRPr lang="en-US"/>
          </a:p>
        </p:txBody>
      </p:sp>
    </p:spTree>
    <p:extLst>
      <p:ext uri="{BB962C8B-B14F-4D97-AF65-F5344CB8AC3E}">
        <p14:creationId xmlns:p14="http://schemas.microsoft.com/office/powerpoint/2010/main" val="51632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Camp Friedlander staff has developed a robust set of safety and sanitation protocols and has been working with the Department of Health to determine the summer camp plans.  While not yet complete, we are able to open some additional capacity for camp this summer.   While we have space for more units right now in some of our later weeks. We will be able to open some additional spaces starting April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 believe that Camp Friedlander should be a part of every troop’s rotation, we know that not every troop will attend Camp Friedlander every year.  However, it is important that every troop has plans for summer camp this year.  We are still hearing that several units are not quite yet signed up for camp.   If that applies to any of your troops, please reach out to the program team at Dan Beard Council or your District Executive so we can help get you signed up.</a:t>
            </a:r>
          </a:p>
          <a:p>
            <a:endParaRPr lang="en-US" b="0" dirty="0"/>
          </a:p>
        </p:txBody>
      </p:sp>
      <p:sp>
        <p:nvSpPr>
          <p:cNvPr id="4" name="Slide Number Placeholder 3"/>
          <p:cNvSpPr>
            <a:spLocks noGrp="1"/>
          </p:cNvSpPr>
          <p:nvPr>
            <p:ph type="sldNum" sz="quarter" idx="5"/>
          </p:nvPr>
        </p:nvSpPr>
        <p:spPr/>
        <p:txBody>
          <a:bodyPr/>
          <a:lstStyle/>
          <a:p>
            <a:fld id="{83517C76-3669-4CAB-AF24-3706BE92D426}" type="slidenum">
              <a:rPr lang="en-US" smtClean="0"/>
              <a:t>6</a:t>
            </a:fld>
            <a:endParaRPr lang="en-US"/>
          </a:p>
        </p:txBody>
      </p:sp>
    </p:spTree>
    <p:extLst>
      <p:ext uri="{BB962C8B-B14F-4D97-AF65-F5344CB8AC3E}">
        <p14:creationId xmlns:p14="http://schemas.microsoft.com/office/powerpoint/2010/main" val="312943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7</a:t>
            </a:fld>
            <a:endParaRPr lang="en-US"/>
          </a:p>
        </p:txBody>
      </p:sp>
    </p:spTree>
    <p:extLst>
      <p:ext uri="{BB962C8B-B14F-4D97-AF65-F5344CB8AC3E}">
        <p14:creationId xmlns:p14="http://schemas.microsoft.com/office/powerpoint/2010/main" val="320603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8</a:t>
            </a:fld>
            <a:endParaRPr lang="en-US"/>
          </a:p>
        </p:txBody>
      </p:sp>
    </p:spTree>
    <p:extLst>
      <p:ext uri="{BB962C8B-B14F-4D97-AF65-F5344CB8AC3E}">
        <p14:creationId xmlns:p14="http://schemas.microsoft.com/office/powerpoint/2010/main" val="30458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9</a:t>
            </a:fld>
            <a:endParaRPr lang="en-US"/>
          </a:p>
        </p:txBody>
      </p:sp>
    </p:spTree>
    <p:extLst>
      <p:ext uri="{BB962C8B-B14F-4D97-AF65-F5344CB8AC3E}">
        <p14:creationId xmlns:p14="http://schemas.microsoft.com/office/powerpoint/2010/main" val="352476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E941-4F14-442D-86CA-365CA3B43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1445CF-01FF-442F-943D-D6503E819D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121B56-FE72-4D61-96FE-9E1F953E9973}"/>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5" name="Footer Placeholder 4">
            <a:extLst>
              <a:ext uri="{FF2B5EF4-FFF2-40B4-BE49-F238E27FC236}">
                <a16:creationId xmlns:a16="http://schemas.microsoft.com/office/drawing/2014/main" id="{51201332-AAB8-423E-AC4B-ABB94A553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973AA-BBD8-457A-B970-3B24CD1E3788}"/>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358800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1A29-4C11-4347-9AE7-E161DF18AA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7EC0BC-EDAD-4EE3-A6D6-C0ECC73CE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999A3-99AE-44EA-8121-64867C44E939}"/>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5" name="Footer Placeholder 4">
            <a:extLst>
              <a:ext uri="{FF2B5EF4-FFF2-40B4-BE49-F238E27FC236}">
                <a16:creationId xmlns:a16="http://schemas.microsoft.com/office/drawing/2014/main" id="{D6F76296-46B2-41F1-997C-7BC712A30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ED598-D42C-4F64-9D4C-2502887CBAF2}"/>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70854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227FB0-80D2-4C92-80F9-E640AE6C16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A5D3CE-EACD-4D01-B6AA-8D80FF6479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C8A99-A8A4-4ACC-B572-0470932EC5FC}"/>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5" name="Footer Placeholder 4">
            <a:extLst>
              <a:ext uri="{FF2B5EF4-FFF2-40B4-BE49-F238E27FC236}">
                <a16:creationId xmlns:a16="http://schemas.microsoft.com/office/drawing/2014/main" id="{8BB1D87F-F610-41BF-B33C-968E662B6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88114-257F-4372-9103-5D46359E49C2}"/>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56611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B0B7-93FB-4F04-BBCB-614FBA007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5EEB9-C749-41D8-B3A9-14ACA8B65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5E826-B83A-409A-AD82-51BF5DF5BA92}"/>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5" name="Footer Placeholder 4">
            <a:extLst>
              <a:ext uri="{FF2B5EF4-FFF2-40B4-BE49-F238E27FC236}">
                <a16:creationId xmlns:a16="http://schemas.microsoft.com/office/drawing/2014/main" id="{E2672115-DABE-488F-8D82-456583C52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28AD0-B30F-42C9-A499-FDECC57D50F7}"/>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418831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2D93E-E30E-449C-86A8-DA4DDDE5C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B005E3-9497-4219-BA10-2FF5DB0428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9D958-B8FA-4F38-A461-BA9396AC7095}"/>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5" name="Footer Placeholder 4">
            <a:extLst>
              <a:ext uri="{FF2B5EF4-FFF2-40B4-BE49-F238E27FC236}">
                <a16:creationId xmlns:a16="http://schemas.microsoft.com/office/drawing/2014/main" id="{7FC20D16-4A3A-4896-AFB7-159F263C1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22BE2-2484-4524-8349-A26341EDB121}"/>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237136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89B9-F97D-499B-8908-401B609F7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240DE-0232-4D61-A07D-D5650B1416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20B080-57BD-4039-9BF4-32C58D00A5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B54951-338C-4ECB-827F-DA330BE6A37E}"/>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6" name="Footer Placeholder 5">
            <a:extLst>
              <a:ext uri="{FF2B5EF4-FFF2-40B4-BE49-F238E27FC236}">
                <a16:creationId xmlns:a16="http://schemas.microsoft.com/office/drawing/2014/main" id="{555492D8-6B3E-409F-8481-472CB8F47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429A4-8010-40C5-B8A2-10B79A3B0E4B}"/>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1175724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51C3-F3ED-4ADF-8E2F-3DBCAF8680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A483DB-59EE-48BC-863C-E1DA7865C2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EA854-5230-4784-AFF3-9106A96540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5C941-DE5F-482F-9E62-D35A84A63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2C7AF7-EFF1-4B26-8389-6D0602C691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1872B2-875E-4B9F-9DD9-B894A0CFF202}"/>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8" name="Footer Placeholder 7">
            <a:extLst>
              <a:ext uri="{FF2B5EF4-FFF2-40B4-BE49-F238E27FC236}">
                <a16:creationId xmlns:a16="http://schemas.microsoft.com/office/drawing/2014/main" id="{69273F0F-33CB-4242-85E9-A11C235FB4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8C4EA6-90F4-42BB-8CBF-07B28F26A8A2}"/>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232813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0B6C-5E8B-4931-AC6B-8121C5FE54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C535A3-0487-4172-8BB6-8AD6B123DB3D}"/>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4" name="Footer Placeholder 3">
            <a:extLst>
              <a:ext uri="{FF2B5EF4-FFF2-40B4-BE49-F238E27FC236}">
                <a16:creationId xmlns:a16="http://schemas.microsoft.com/office/drawing/2014/main" id="{3D1A6309-842C-4E66-8AAB-FB4CC9AB53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47C069-8ABB-486E-ACEB-1497D14D623B}"/>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12085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EB326-8702-4638-A75B-8020201A9106}"/>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3" name="Footer Placeholder 2">
            <a:extLst>
              <a:ext uri="{FF2B5EF4-FFF2-40B4-BE49-F238E27FC236}">
                <a16:creationId xmlns:a16="http://schemas.microsoft.com/office/drawing/2014/main" id="{5D96F64D-C5DB-4ECC-8A8E-8C9AF7935D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AF40FC-D473-4FEA-99E9-8EE25F453486}"/>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25379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4327-E339-4301-A3F7-580B99F1A1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F0FC98-0812-4B42-9C78-3BFB571ED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5F1E51-1792-41D5-BE04-92DA581F1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7DC24F-606F-46A3-9DE3-A56190BBFF6C}"/>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6" name="Footer Placeholder 5">
            <a:extLst>
              <a:ext uri="{FF2B5EF4-FFF2-40B4-BE49-F238E27FC236}">
                <a16:creationId xmlns:a16="http://schemas.microsoft.com/office/drawing/2014/main" id="{DFCD9DBC-97A1-4709-A873-DB05A630FE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85F0B0-6608-4C4E-BE5D-412229163767}"/>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308465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5161-2402-46BB-A2E6-C535F9FEF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EA75BF-AEA4-46A9-8B88-7545943B5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860591-6F57-456F-9A55-3FA5F752E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E20E95-CA2E-4F7D-9DC8-7D0E9B965120}"/>
              </a:ext>
            </a:extLst>
          </p:cNvPr>
          <p:cNvSpPr>
            <a:spLocks noGrp="1"/>
          </p:cNvSpPr>
          <p:nvPr>
            <p:ph type="dt" sz="half" idx="10"/>
          </p:nvPr>
        </p:nvSpPr>
        <p:spPr/>
        <p:txBody>
          <a:bodyPr/>
          <a:lstStyle/>
          <a:p>
            <a:fld id="{AE0EDDCD-5DA9-4736-AA6D-62BA3510F78D}" type="datetimeFigureOut">
              <a:rPr lang="en-US" smtClean="0"/>
              <a:t>4/5/21</a:t>
            </a:fld>
            <a:endParaRPr lang="en-US"/>
          </a:p>
        </p:txBody>
      </p:sp>
      <p:sp>
        <p:nvSpPr>
          <p:cNvPr id="6" name="Footer Placeholder 5">
            <a:extLst>
              <a:ext uri="{FF2B5EF4-FFF2-40B4-BE49-F238E27FC236}">
                <a16:creationId xmlns:a16="http://schemas.microsoft.com/office/drawing/2014/main" id="{CEB46B29-C646-48D2-AA04-F3ED964D4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8DBE2-6681-479B-A952-426A5AB80DEE}"/>
              </a:ext>
            </a:extLst>
          </p:cNvPr>
          <p:cNvSpPr>
            <a:spLocks noGrp="1"/>
          </p:cNvSpPr>
          <p:nvPr>
            <p:ph type="sldNum" sz="quarter" idx="12"/>
          </p:nvPr>
        </p:nvSpPr>
        <p:spPr/>
        <p:txBody>
          <a:bodyPr/>
          <a:lstStyle/>
          <a:p>
            <a:fld id="{D7622F50-66F0-438C-981D-A1AF9128A423}" type="slidenum">
              <a:rPr lang="en-US" smtClean="0"/>
              <a:t>‹#›</a:t>
            </a:fld>
            <a:endParaRPr lang="en-US"/>
          </a:p>
        </p:txBody>
      </p:sp>
    </p:spTree>
    <p:extLst>
      <p:ext uri="{BB962C8B-B14F-4D97-AF65-F5344CB8AC3E}">
        <p14:creationId xmlns:p14="http://schemas.microsoft.com/office/powerpoint/2010/main" val="357364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DA9F8-6234-4210-BC8A-86B012AB2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0245-8FFC-4D09-BACC-280C80606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23CB3-7B91-4962-8A10-113466C46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EDDCD-5DA9-4736-AA6D-62BA3510F78D}" type="datetimeFigureOut">
              <a:rPr lang="en-US" smtClean="0"/>
              <a:t>4/5/21</a:t>
            </a:fld>
            <a:endParaRPr lang="en-US"/>
          </a:p>
        </p:txBody>
      </p:sp>
      <p:sp>
        <p:nvSpPr>
          <p:cNvPr id="5" name="Footer Placeholder 4">
            <a:extLst>
              <a:ext uri="{FF2B5EF4-FFF2-40B4-BE49-F238E27FC236}">
                <a16:creationId xmlns:a16="http://schemas.microsoft.com/office/drawing/2014/main" id="{3C1F093D-4734-4787-BD63-5C3D63A87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BB94A3-0C31-437D-B1D1-B521FF588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22F50-66F0-438C-981D-A1AF9128A423}" type="slidenum">
              <a:rPr lang="en-US" smtClean="0"/>
              <a:t>‹#›</a:t>
            </a:fld>
            <a:endParaRPr lang="en-US"/>
          </a:p>
        </p:txBody>
      </p:sp>
    </p:spTree>
    <p:extLst>
      <p:ext uri="{BB962C8B-B14F-4D97-AF65-F5344CB8AC3E}">
        <p14:creationId xmlns:p14="http://schemas.microsoft.com/office/powerpoint/2010/main" val="2876302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hyperlink" Target="http://www.danbeard.org/PROGRAM-KICKOF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www.danbeard.org/unit-resource-coach"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713AA-0927-4B19-A559-59114C780FF7}"/>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6858001"/>
          </a:xfrm>
          <a:prstGeom prst="rect">
            <a:avLst/>
          </a:prstGeom>
          <a:noFill/>
          <a:ln>
            <a:noFill/>
          </a:ln>
        </p:spPr>
      </p:pic>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5017" y="5277803"/>
            <a:ext cx="3021965" cy="1518285"/>
          </a:xfrm>
          <a:prstGeom prst="rect">
            <a:avLst/>
          </a:prstGeom>
          <a:noFill/>
          <a:ln>
            <a:noFill/>
          </a:ln>
        </p:spPr>
      </p:pic>
    </p:spTree>
    <p:extLst>
      <p:ext uri="{BB962C8B-B14F-4D97-AF65-F5344CB8AC3E}">
        <p14:creationId xmlns:p14="http://schemas.microsoft.com/office/powerpoint/2010/main" val="380126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713AA-0927-4B19-A559-59114C780FF7}"/>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6858001"/>
          </a:xfrm>
          <a:prstGeom prst="rect">
            <a:avLst/>
          </a:prstGeom>
          <a:noFill/>
          <a:ln>
            <a:noFill/>
          </a:ln>
        </p:spPr>
      </p:pic>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5017" y="5277803"/>
            <a:ext cx="3021965" cy="1518285"/>
          </a:xfrm>
          <a:prstGeom prst="rect">
            <a:avLst/>
          </a:prstGeom>
          <a:noFill/>
          <a:ln>
            <a:noFill/>
          </a:ln>
        </p:spPr>
      </p:pic>
      <p:sp>
        <p:nvSpPr>
          <p:cNvPr id="7" name="TextBox 6">
            <a:extLst>
              <a:ext uri="{FF2B5EF4-FFF2-40B4-BE49-F238E27FC236}">
                <a16:creationId xmlns:a16="http://schemas.microsoft.com/office/drawing/2014/main" id="{EF68A63B-830D-4C08-B575-EFF071180E6F}"/>
              </a:ext>
            </a:extLst>
          </p:cNvPr>
          <p:cNvSpPr txBox="1"/>
          <p:nvPr/>
        </p:nvSpPr>
        <p:spPr>
          <a:xfrm>
            <a:off x="2461977" y="787221"/>
            <a:ext cx="9562384" cy="1200329"/>
          </a:xfrm>
          <a:prstGeom prst="rect">
            <a:avLst/>
          </a:prstGeom>
          <a:noFill/>
        </p:spPr>
        <p:txBody>
          <a:bodyPr wrap="square" rtlCol="0">
            <a:spAutoFit/>
          </a:bodyPr>
          <a:lstStyle/>
          <a:p>
            <a:r>
              <a:rPr lang="en-US" sz="7200" dirty="0">
                <a:solidFill>
                  <a:schemeClr val="bg1"/>
                </a:solidFill>
                <a:latin typeface="Franklin Gothic Medium Cond" panose="020B0606030402020204" pitchFamily="34" charset="0"/>
                <a:ea typeface="+mj-ea"/>
                <a:cs typeface="+mj-cs"/>
              </a:rPr>
              <a:t>DISTRICT BREAKOUTS</a:t>
            </a:r>
          </a:p>
        </p:txBody>
      </p:sp>
    </p:spTree>
    <p:extLst>
      <p:ext uri="{BB962C8B-B14F-4D97-AF65-F5344CB8AC3E}">
        <p14:creationId xmlns:p14="http://schemas.microsoft.com/office/powerpoint/2010/main" val="41672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2218-2052-4650-B4B0-998651E7B0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6EC91B-2812-48C4-86F0-7606D29659FA}"/>
              </a:ext>
            </a:extLst>
          </p:cNvPr>
          <p:cNvSpPr>
            <a:spLocks noGrp="1"/>
          </p:cNvSpPr>
          <p:nvPr>
            <p:ph idx="1"/>
          </p:nvPr>
        </p:nvSpPr>
        <p:spPr/>
        <p:txBody>
          <a:bodyPr/>
          <a:lstStyle/>
          <a:p>
            <a:endParaRPr lang="en-US"/>
          </a:p>
        </p:txBody>
      </p:sp>
      <p:pic>
        <p:nvPicPr>
          <p:cNvPr id="1026" name="Picture 2" descr="Amazon.com : Valley Forge, American Flag, Cotton, 3' x 5', 100% Made in  USA, Sewn Stripes, Embroirdered Stars, Heavy-Duty Brass Grommets : Outdoor  Flags : Garden &amp; Outdoor">
            <a:extLst>
              <a:ext uri="{FF2B5EF4-FFF2-40B4-BE49-F238E27FC236}">
                <a16:creationId xmlns:a16="http://schemas.microsoft.com/office/drawing/2014/main" id="{F62EF7B8-81F6-4CF8-9821-195080C1AC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3450" y="219075"/>
            <a:ext cx="10420350" cy="64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47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9982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person holding a bag&#10;&#10;Description automatically generated">
            <a:extLst>
              <a:ext uri="{FF2B5EF4-FFF2-40B4-BE49-F238E27FC236}">
                <a16:creationId xmlns:a16="http://schemas.microsoft.com/office/drawing/2014/main" id="{93AD75FD-E78E-4603-ADF1-2F9D449891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37" name="Picture 36">
            <a:extLst>
              <a:ext uri="{FF2B5EF4-FFF2-40B4-BE49-F238E27FC236}">
                <a16:creationId xmlns:a16="http://schemas.microsoft.com/office/drawing/2014/main" id="{4BF1DCA4-C7B0-4B91-972C-FCFF06BCCB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32" name="Picture 31" descr="A picture containing grass, tree, outdoor, person&#10;&#10;Description automatically generated">
            <a:extLst>
              <a:ext uri="{FF2B5EF4-FFF2-40B4-BE49-F238E27FC236}">
                <a16:creationId xmlns:a16="http://schemas.microsoft.com/office/drawing/2014/main" id="{A02A6BB4-4A34-4487-9EC2-2DC653FDCF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8" name="Picture 7" descr="A picture containing grass, person, outdoor, child&#10;&#10;Description automatically generated">
            <a:extLst>
              <a:ext uri="{FF2B5EF4-FFF2-40B4-BE49-F238E27FC236}">
                <a16:creationId xmlns:a16="http://schemas.microsoft.com/office/drawing/2014/main" id="{92B926C2-5B6D-47A6-9C96-DAF18D8EC17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p:spPr>
      </p:pic>
      <p:pic>
        <p:nvPicPr>
          <p:cNvPr id="14" name="Picture 13" descr="A picture containing grass, outdoor, baseball, person&#10;&#10;Description automatically generated">
            <a:extLst>
              <a:ext uri="{FF2B5EF4-FFF2-40B4-BE49-F238E27FC236}">
                <a16:creationId xmlns:a16="http://schemas.microsoft.com/office/drawing/2014/main" id="{EC33147A-CB8F-4730-AB01-F4A71D0D1C8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3"/>
          <a:stretch/>
        </p:blipFill>
        <p:spPr>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p:spPr>
      </p:pic>
      <p:sp>
        <p:nvSpPr>
          <p:cNvPr id="42"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4547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Subtitle 2">
            <a:extLst>
              <a:ext uri="{FF2B5EF4-FFF2-40B4-BE49-F238E27FC236}">
                <a16:creationId xmlns:a16="http://schemas.microsoft.com/office/drawing/2014/main" id="{644DE241-78A2-42AF-A511-3A8AC3F02C46}"/>
              </a:ext>
            </a:extLst>
          </p:cNvPr>
          <p:cNvSpPr txBox="1">
            <a:spLocks/>
          </p:cNvSpPr>
          <p:nvPr/>
        </p:nvSpPr>
        <p:spPr>
          <a:xfrm>
            <a:off x="6619164" y="3842065"/>
            <a:ext cx="4997354" cy="21638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en-US" sz="6000" b="0" i="0" u="none" strike="noStrike" kern="1200" cap="none" spc="0" normalizeH="0" baseline="0" noProof="0" dirty="0">
                <a:ln>
                  <a:noFill/>
                </a:ln>
                <a:solidFill>
                  <a:srgbClr val="FFFFFF"/>
                </a:solidFill>
                <a:effectLst/>
                <a:uLnTx/>
                <a:uFillTx/>
                <a:latin typeface="Calibri Light" panose="020F0302020204030204"/>
                <a:ea typeface="+mn-ea"/>
                <a:cs typeface="+mn-cs"/>
              </a:rPr>
              <a:t>JUNE 3, 2021</a:t>
            </a:r>
          </a:p>
          <a:p>
            <a:pPr marL="0" marR="0" lvl="0" indent="0" algn="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en-US" sz="6000" b="0" i="0" u="none" strike="noStrike" kern="1200" cap="none" spc="0" normalizeH="0" baseline="0" noProof="0" dirty="0">
                <a:ln>
                  <a:noFill/>
                </a:ln>
                <a:solidFill>
                  <a:srgbClr val="FFFFFF"/>
                </a:solidFill>
                <a:effectLst/>
                <a:uLnTx/>
                <a:uFillTx/>
                <a:latin typeface="Calibri Light" panose="020F0302020204030204"/>
                <a:ea typeface="+mn-ea"/>
                <a:cs typeface="+mn-cs"/>
              </a:rPr>
              <a:t>6pm Virtually</a:t>
            </a:r>
          </a:p>
        </p:txBody>
      </p:sp>
      <p:sp>
        <p:nvSpPr>
          <p:cNvPr id="3" name="Subtitle 2">
            <a:extLst>
              <a:ext uri="{FF2B5EF4-FFF2-40B4-BE49-F238E27FC236}">
                <a16:creationId xmlns:a16="http://schemas.microsoft.com/office/drawing/2014/main" id="{1F00ECF9-9CEA-46CD-8D46-57ABE2980898}"/>
              </a:ext>
            </a:extLst>
          </p:cNvPr>
          <p:cNvSpPr>
            <a:spLocks noGrp="1"/>
          </p:cNvSpPr>
          <p:nvPr>
            <p:ph type="subTitle" idx="1"/>
          </p:nvPr>
        </p:nvSpPr>
        <p:spPr>
          <a:xfrm>
            <a:off x="7381876" y="3011646"/>
            <a:ext cx="4234642" cy="826661"/>
          </a:xfrm>
        </p:spPr>
        <p:txBody>
          <a:bodyPr vert="horz" lIns="91440" tIns="45720" rIns="91440" bIns="45720" rtlCol="0" anchor="b">
            <a:normAutofit/>
          </a:bodyPr>
          <a:lstStyle/>
          <a:p>
            <a:pPr algn="r"/>
            <a:r>
              <a:rPr lang="en-US" kern="1200" dirty="0">
                <a:solidFill>
                  <a:srgbClr val="FFFFFF"/>
                </a:solidFill>
                <a:latin typeface="+mn-lt"/>
                <a:ea typeface="+mn-ea"/>
                <a:cs typeface="+mn-cs"/>
              </a:rPr>
              <a:t>2021 PROGRAM</a:t>
            </a:r>
            <a:br>
              <a:rPr lang="en-US" kern="1200" dirty="0">
                <a:solidFill>
                  <a:srgbClr val="FFFFFF"/>
                </a:solidFill>
                <a:latin typeface="+mn-lt"/>
                <a:ea typeface="+mn-ea"/>
                <a:cs typeface="+mn-cs"/>
              </a:rPr>
            </a:br>
            <a:r>
              <a:rPr lang="en-US" kern="1200" dirty="0">
                <a:solidFill>
                  <a:srgbClr val="FFFFFF"/>
                </a:solidFill>
                <a:latin typeface="+mn-lt"/>
                <a:ea typeface="+mn-ea"/>
                <a:cs typeface="+mn-cs"/>
              </a:rPr>
              <a:t>KICKOFF </a:t>
            </a:r>
          </a:p>
        </p:txBody>
      </p:sp>
      <p:pic>
        <p:nvPicPr>
          <p:cNvPr id="27" name="Picture 26" descr="A picture containing tree, outdoor, sky, grass&#10;&#10;Description automatically generated">
            <a:extLst>
              <a:ext uri="{FF2B5EF4-FFF2-40B4-BE49-F238E27FC236}">
                <a16:creationId xmlns:a16="http://schemas.microsoft.com/office/drawing/2014/main" id="{B9A0AF0A-7EA1-4EE7-9CA6-84E921D2A21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13" name="Subtitle 2">
            <a:extLst>
              <a:ext uri="{FF2B5EF4-FFF2-40B4-BE49-F238E27FC236}">
                <a16:creationId xmlns:a16="http://schemas.microsoft.com/office/drawing/2014/main" id="{39ED0A4F-5A5C-4BB0-BC45-ECFF50253916}"/>
              </a:ext>
            </a:extLst>
          </p:cNvPr>
          <p:cNvSpPr txBox="1">
            <a:spLocks/>
          </p:cNvSpPr>
          <p:nvPr/>
        </p:nvSpPr>
        <p:spPr>
          <a:xfrm>
            <a:off x="6191075" y="5749851"/>
            <a:ext cx="5425443" cy="826661"/>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WWW.DANBEARD.ORG/PROGRAM-KICKOFF</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2761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90102E-DF13-45BB-A71C-0100BA9ACE94}"/>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bwMode="auto">
          <a:xfrm rot="5400000">
            <a:off x="59474" y="5292699"/>
            <a:ext cx="1354540" cy="1294976"/>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D7A7599-09DC-4422-9881-8775FA6307F1}"/>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3757685" y="-28575"/>
            <a:ext cx="8434315" cy="688657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B0CD621-01BA-4FDB-AFEE-EFE0438A438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36735" y="5470818"/>
            <a:ext cx="1868447" cy="938739"/>
          </a:xfrm>
          <a:prstGeom prst="rect">
            <a:avLst/>
          </a:prstGeom>
          <a:noFill/>
          <a:ln>
            <a:noFill/>
          </a:ln>
        </p:spPr>
      </p:pic>
      <p:sp>
        <p:nvSpPr>
          <p:cNvPr id="7" name="Title 1">
            <a:extLst>
              <a:ext uri="{FF2B5EF4-FFF2-40B4-BE49-F238E27FC236}">
                <a16:creationId xmlns:a16="http://schemas.microsoft.com/office/drawing/2014/main" id="{903DC18D-F1F7-46E5-AB11-574ED8E7A1A9}"/>
              </a:ext>
            </a:extLst>
          </p:cNvPr>
          <p:cNvSpPr txBox="1">
            <a:spLocks/>
          </p:cNvSpPr>
          <p:nvPr/>
        </p:nvSpPr>
        <p:spPr>
          <a:xfrm>
            <a:off x="204717" y="352585"/>
            <a:ext cx="3047962" cy="7731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a:solidFill>
                  <a:srgbClr val="0070C0"/>
                </a:solidFill>
                <a:latin typeface="Franklin Gothic Medium Cond" panose="020B0606030402020204" pitchFamily="34" charset="0"/>
              </a:rPr>
              <a:t>CUB WORLD </a:t>
            </a:r>
            <a:r>
              <a:rPr lang="en-US" dirty="0"/>
              <a:t>	</a:t>
            </a:r>
          </a:p>
        </p:txBody>
      </p:sp>
      <p:sp>
        <p:nvSpPr>
          <p:cNvPr id="8" name="Content Placeholder 2">
            <a:extLst>
              <a:ext uri="{FF2B5EF4-FFF2-40B4-BE49-F238E27FC236}">
                <a16:creationId xmlns:a16="http://schemas.microsoft.com/office/drawing/2014/main" id="{B17A1188-723A-45C9-9DB3-87FDA16D687C}"/>
              </a:ext>
            </a:extLst>
          </p:cNvPr>
          <p:cNvSpPr txBox="1">
            <a:spLocks/>
          </p:cNvSpPr>
          <p:nvPr/>
        </p:nvSpPr>
        <p:spPr>
          <a:xfrm>
            <a:off x="206278" y="1323605"/>
            <a:ext cx="3370996" cy="32720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75000"/>
                    <a:lumOff val="25000"/>
                  </a:schemeClr>
                </a:solidFill>
              </a:rPr>
              <a:t>Planned safety protocols have allowed for additional capacity</a:t>
            </a:r>
          </a:p>
          <a:p>
            <a:r>
              <a:rPr lang="en-US" sz="2400" dirty="0">
                <a:solidFill>
                  <a:schemeClr val="tx1">
                    <a:lumMod val="75000"/>
                    <a:lumOff val="25000"/>
                  </a:schemeClr>
                </a:solidFill>
              </a:rPr>
              <a:t>Additional camper spots will be available starting April 7</a:t>
            </a:r>
          </a:p>
          <a:p>
            <a:r>
              <a:rPr lang="en-US" sz="2400" dirty="0">
                <a:solidFill>
                  <a:schemeClr val="tx1">
                    <a:lumMod val="75000"/>
                    <a:lumOff val="25000"/>
                  </a:schemeClr>
                </a:solidFill>
              </a:rPr>
              <a:t>Cub World will open for weekend unit camping on April 16.  </a:t>
            </a:r>
          </a:p>
          <a:p>
            <a:pPr lvl="1"/>
            <a:r>
              <a:rPr lang="en-US" sz="2000" dirty="0">
                <a:solidFill>
                  <a:schemeClr val="tx1">
                    <a:lumMod val="75000"/>
                    <a:lumOff val="25000"/>
                  </a:schemeClr>
                </a:solidFill>
              </a:rPr>
              <a:t>Reservations available now.</a:t>
            </a:r>
          </a:p>
        </p:txBody>
      </p:sp>
    </p:spTree>
    <p:extLst>
      <p:ext uri="{BB962C8B-B14F-4D97-AF65-F5344CB8AC3E}">
        <p14:creationId xmlns:p14="http://schemas.microsoft.com/office/powerpoint/2010/main" val="273426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7D10-38D3-5640-819B-DD21752ABD51}"/>
              </a:ext>
            </a:extLst>
          </p:cNvPr>
          <p:cNvSpPr>
            <a:spLocks noGrp="1"/>
          </p:cNvSpPr>
          <p:nvPr>
            <p:ph type="title"/>
          </p:nvPr>
        </p:nvSpPr>
        <p:spPr/>
        <p:txBody>
          <a:bodyPr/>
          <a:lstStyle/>
          <a:p>
            <a:r>
              <a:rPr lang="en-US" sz="4900" dirty="0">
                <a:solidFill>
                  <a:srgbClr val="0070C0"/>
                </a:solidFill>
                <a:latin typeface="Franklin Gothic Medium Cond" panose="020B0606030402020204" pitchFamily="34" charset="0"/>
              </a:rPr>
              <a:t>SCOUTS BSA SUMMER CAMP</a:t>
            </a:r>
            <a:endParaRPr lang="en-US" dirty="0"/>
          </a:p>
        </p:txBody>
      </p:sp>
      <p:sp>
        <p:nvSpPr>
          <p:cNvPr id="3" name="Content Placeholder 2">
            <a:extLst>
              <a:ext uri="{FF2B5EF4-FFF2-40B4-BE49-F238E27FC236}">
                <a16:creationId xmlns:a16="http://schemas.microsoft.com/office/drawing/2014/main" id="{6346760D-56EB-8347-90F3-AB867A38AC5B}"/>
              </a:ext>
            </a:extLst>
          </p:cNvPr>
          <p:cNvSpPr>
            <a:spLocks noGrp="1"/>
          </p:cNvSpPr>
          <p:nvPr>
            <p:ph idx="1"/>
          </p:nvPr>
        </p:nvSpPr>
        <p:spPr>
          <a:xfrm>
            <a:off x="838200" y="1825625"/>
            <a:ext cx="10318630" cy="4351338"/>
          </a:xfrm>
        </p:spPr>
        <p:txBody>
          <a:bodyPr/>
          <a:lstStyle/>
          <a:p>
            <a:r>
              <a:rPr lang="en-US" sz="2800" dirty="0">
                <a:solidFill>
                  <a:schemeClr val="tx1">
                    <a:lumMod val="75000"/>
                    <a:lumOff val="25000"/>
                  </a:schemeClr>
                </a:solidFill>
              </a:rPr>
              <a:t>Planned safety protocols have allowed for additional capacity at </a:t>
            </a:r>
            <a:r>
              <a:rPr lang="en-US" dirty="0">
                <a:solidFill>
                  <a:schemeClr val="tx1">
                    <a:lumMod val="75000"/>
                    <a:lumOff val="25000"/>
                  </a:schemeClr>
                </a:solidFill>
              </a:rPr>
              <a:t>Camp Friedlander.</a:t>
            </a:r>
            <a:endParaRPr lang="en-US" sz="2800" dirty="0">
              <a:solidFill>
                <a:schemeClr val="tx1">
                  <a:lumMod val="75000"/>
                  <a:lumOff val="25000"/>
                </a:schemeClr>
              </a:solidFill>
            </a:endParaRPr>
          </a:p>
          <a:p>
            <a:r>
              <a:rPr lang="en-US" dirty="0">
                <a:solidFill>
                  <a:schemeClr val="tx1">
                    <a:lumMod val="75000"/>
                    <a:lumOff val="25000"/>
                  </a:schemeClr>
                </a:solidFill>
              </a:rPr>
              <a:t>Additional camper and troop spots will be available starting April 7.</a:t>
            </a:r>
          </a:p>
          <a:p>
            <a:pPr lvl="1"/>
            <a:r>
              <a:rPr lang="en-US" dirty="0">
                <a:solidFill>
                  <a:schemeClr val="tx1">
                    <a:lumMod val="75000"/>
                    <a:lumOff val="25000"/>
                  </a:schemeClr>
                </a:solidFill>
              </a:rPr>
              <a:t>Space available now in July and August weeks</a:t>
            </a:r>
          </a:p>
          <a:p>
            <a:r>
              <a:rPr lang="en-US" dirty="0">
                <a:solidFill>
                  <a:schemeClr val="tx1">
                    <a:lumMod val="75000"/>
                    <a:lumOff val="25000"/>
                  </a:schemeClr>
                </a:solidFill>
              </a:rPr>
              <a:t>Every troop should have summer camp plans for Camp Friedlander or another Scouts BSA camp.  </a:t>
            </a:r>
          </a:p>
        </p:txBody>
      </p:sp>
      <p:pic>
        <p:nvPicPr>
          <p:cNvPr id="5" name="Picture 4" descr="Logo&#10;&#10;Description automatically generated with medium confidence">
            <a:extLst>
              <a:ext uri="{FF2B5EF4-FFF2-40B4-BE49-F238E27FC236}">
                <a16:creationId xmlns:a16="http://schemas.microsoft.com/office/drawing/2014/main" id="{0FCED235-7D31-6449-979F-C34DA0559C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5500" y="4810125"/>
            <a:ext cx="5461000" cy="1682750"/>
          </a:xfrm>
          <a:prstGeom prst="rect">
            <a:avLst/>
          </a:prstGeom>
        </p:spPr>
      </p:pic>
      <p:pic>
        <p:nvPicPr>
          <p:cNvPr id="6" name="Picture 5">
            <a:extLst>
              <a:ext uri="{FF2B5EF4-FFF2-40B4-BE49-F238E27FC236}">
                <a16:creationId xmlns:a16="http://schemas.microsoft.com/office/drawing/2014/main" id="{84A80F40-0222-48E5-A470-2FA461A316A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4558" y="5859751"/>
            <a:ext cx="1757481" cy="882988"/>
          </a:xfrm>
          <a:prstGeom prst="rect">
            <a:avLst/>
          </a:prstGeom>
          <a:noFill/>
          <a:ln>
            <a:noFill/>
          </a:ln>
        </p:spPr>
      </p:pic>
      <p:pic>
        <p:nvPicPr>
          <p:cNvPr id="7" name="Picture 6">
            <a:extLst>
              <a:ext uri="{FF2B5EF4-FFF2-40B4-BE49-F238E27FC236}">
                <a16:creationId xmlns:a16="http://schemas.microsoft.com/office/drawing/2014/main" id="{64D931B8-A19D-451A-8301-35C0348CFB67}"/>
              </a:ext>
            </a:extLst>
          </p:cNvPr>
          <p:cNvPicPr/>
          <p:nvPr/>
        </p:nvPicPr>
        <p:blipFill rotWithShape="1">
          <a:blip r:embed="rId5" cstate="email">
            <a:alphaModFix amt="20000"/>
            <a:extLst>
              <a:ext uri="{28A0092B-C50C-407E-A947-70E740481C1C}">
                <a14:useLocalDpi xmlns:a14="http://schemas.microsoft.com/office/drawing/2010/main"/>
              </a:ext>
            </a:extLst>
          </a:blip>
          <a:srcRect/>
          <a:stretch/>
        </p:blipFill>
        <p:spPr bwMode="auto">
          <a:xfrm rot="5400000">
            <a:off x="170720" y="689916"/>
            <a:ext cx="658981" cy="6759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02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138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39782" y="5448116"/>
            <a:ext cx="1818634" cy="913712"/>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1022411" y="519342"/>
            <a:ext cx="6934234" cy="830997"/>
          </a:xfrm>
          <a:prstGeom prst="rect">
            <a:avLst/>
          </a:prstGeom>
          <a:noFill/>
        </p:spPr>
        <p:txBody>
          <a:bodyPr wrap="square" rtlCol="0">
            <a:spAutoFit/>
          </a:bodyPr>
          <a:lstStyle/>
          <a:p>
            <a:r>
              <a:rPr lang="en-US" sz="4800" spc="-75" dirty="0">
                <a:solidFill>
                  <a:srgbClr val="0070C0"/>
                </a:solidFill>
                <a:latin typeface="Franklin Gothic Medium Cond" panose="020B0606030402020204" pitchFamily="34" charset="0"/>
              </a:rPr>
              <a:t>APRIL PRIORITIES</a:t>
            </a:r>
          </a:p>
        </p:txBody>
      </p:sp>
      <p:sp>
        <p:nvSpPr>
          <p:cNvPr id="10" name="TextBox 9">
            <a:extLst>
              <a:ext uri="{FF2B5EF4-FFF2-40B4-BE49-F238E27FC236}">
                <a16:creationId xmlns:a16="http://schemas.microsoft.com/office/drawing/2014/main" id="{80AA3605-CC99-4A2C-9BA6-F73154ED4BCF}"/>
              </a:ext>
            </a:extLst>
          </p:cNvPr>
          <p:cNvSpPr txBox="1"/>
          <p:nvPr/>
        </p:nvSpPr>
        <p:spPr>
          <a:xfrm>
            <a:off x="3008400" y="5992496"/>
            <a:ext cx="6831382" cy="369332"/>
          </a:xfrm>
          <a:prstGeom prst="rect">
            <a:avLst/>
          </a:prstGeom>
          <a:noFill/>
        </p:spPr>
        <p:txBody>
          <a:bodyPr wrap="square" rtlCol="0">
            <a:spAutoFit/>
          </a:bodyPr>
          <a:lstStyle/>
          <a:p>
            <a:r>
              <a:rPr lang="en-US" dirty="0">
                <a:solidFill>
                  <a:schemeClr val="bg2">
                    <a:lumMod val="50000"/>
                  </a:schemeClr>
                </a:solidFill>
              </a:rPr>
              <a:t> </a:t>
            </a:r>
          </a:p>
        </p:txBody>
      </p:sp>
      <p:sp>
        <p:nvSpPr>
          <p:cNvPr id="18" name="TextBox 17">
            <a:extLst>
              <a:ext uri="{FF2B5EF4-FFF2-40B4-BE49-F238E27FC236}">
                <a16:creationId xmlns:a16="http://schemas.microsoft.com/office/drawing/2014/main" id="{62294225-3665-41E7-B092-B351118C480C}"/>
              </a:ext>
            </a:extLst>
          </p:cNvPr>
          <p:cNvSpPr txBox="1"/>
          <p:nvPr/>
        </p:nvSpPr>
        <p:spPr>
          <a:xfrm>
            <a:off x="5553465" y="5288007"/>
            <a:ext cx="3117992" cy="369332"/>
          </a:xfrm>
          <a:prstGeom prst="rect">
            <a:avLst/>
          </a:prstGeom>
          <a:noFill/>
        </p:spPr>
        <p:txBody>
          <a:bodyPr wrap="square" rtlCol="0">
            <a:spAutoFit/>
          </a:bodyPr>
          <a:lstStyle/>
          <a:p>
            <a:r>
              <a:rPr lang="en-US">
                <a:solidFill>
                  <a:schemeClr val="bg2">
                    <a:lumMod val="50000"/>
                  </a:schemeClr>
                </a:solidFill>
              </a:rPr>
              <a:t> </a:t>
            </a:r>
          </a:p>
        </p:txBody>
      </p:sp>
      <p:grpSp>
        <p:nvGrpSpPr>
          <p:cNvPr id="2" name="Group 1">
            <a:extLst>
              <a:ext uri="{FF2B5EF4-FFF2-40B4-BE49-F238E27FC236}">
                <a16:creationId xmlns:a16="http://schemas.microsoft.com/office/drawing/2014/main" id="{AD1A3BCA-F37A-4F21-9209-5C1463635080}"/>
              </a:ext>
            </a:extLst>
          </p:cNvPr>
          <p:cNvGrpSpPr/>
          <p:nvPr/>
        </p:nvGrpSpPr>
        <p:grpSpPr>
          <a:xfrm>
            <a:off x="1346496" y="1840424"/>
            <a:ext cx="9556855" cy="3496436"/>
            <a:chOff x="2455671" y="1758004"/>
            <a:chExt cx="7970205" cy="2866292"/>
          </a:xfrm>
        </p:grpSpPr>
        <p:sp>
          <p:nvSpPr>
            <p:cNvPr id="8" name="TextBox 7">
              <a:extLst>
                <a:ext uri="{FF2B5EF4-FFF2-40B4-BE49-F238E27FC236}">
                  <a16:creationId xmlns:a16="http://schemas.microsoft.com/office/drawing/2014/main" id="{0E703F45-58E4-4F2D-82C3-F796BDEEB283}"/>
                </a:ext>
              </a:extLst>
            </p:cNvPr>
            <p:cNvSpPr txBox="1"/>
            <p:nvPr/>
          </p:nvSpPr>
          <p:spPr>
            <a:xfrm>
              <a:off x="2976224" y="1806625"/>
              <a:ext cx="7449652" cy="378462"/>
            </a:xfrm>
            <a:prstGeom prst="rect">
              <a:avLst/>
            </a:prstGeom>
            <a:noFill/>
          </p:spPr>
          <p:txBody>
            <a:bodyPr wrap="square" rtlCol="0">
              <a:spAutoFit/>
            </a:bodyPr>
            <a:lstStyle/>
            <a:p>
              <a:r>
                <a:rPr lang="en-US" sz="2400" dirty="0"/>
                <a:t>Ensure every pack and troop receives a visit</a:t>
              </a:r>
            </a:p>
          </p:txBody>
        </p:sp>
        <p:sp>
          <p:nvSpPr>
            <p:cNvPr id="9" name="TextBox 8">
              <a:extLst>
                <a:ext uri="{FF2B5EF4-FFF2-40B4-BE49-F238E27FC236}">
                  <a16:creationId xmlns:a16="http://schemas.microsoft.com/office/drawing/2014/main" id="{A45DD674-602B-480A-BEA7-C2A54538D3A5}"/>
                </a:ext>
              </a:extLst>
            </p:cNvPr>
            <p:cNvSpPr txBox="1"/>
            <p:nvPr/>
          </p:nvSpPr>
          <p:spPr>
            <a:xfrm>
              <a:off x="3469640" y="4169497"/>
              <a:ext cx="6650734" cy="378462"/>
            </a:xfrm>
            <a:prstGeom prst="rect">
              <a:avLst/>
            </a:prstGeom>
            <a:noFill/>
          </p:spPr>
          <p:txBody>
            <a:bodyPr wrap="square" rtlCol="0">
              <a:spAutoFit/>
            </a:bodyPr>
            <a:lstStyle/>
            <a:p>
              <a:r>
                <a:rPr lang="en-US" sz="2400" dirty="0"/>
                <a:t>Every unit should have plans for a summer camping activity</a:t>
              </a:r>
            </a:p>
          </p:txBody>
        </p:sp>
        <p:sp>
          <p:nvSpPr>
            <p:cNvPr id="11" name="TextBox 10">
              <a:extLst>
                <a:ext uri="{FF2B5EF4-FFF2-40B4-BE49-F238E27FC236}">
                  <a16:creationId xmlns:a16="http://schemas.microsoft.com/office/drawing/2014/main" id="{3634BC71-FC52-4A87-A8FD-FC0086052969}"/>
                </a:ext>
              </a:extLst>
            </p:cNvPr>
            <p:cNvSpPr txBox="1"/>
            <p:nvPr/>
          </p:nvSpPr>
          <p:spPr>
            <a:xfrm>
              <a:off x="2991811" y="3320727"/>
              <a:ext cx="7305422" cy="681231"/>
            </a:xfrm>
            <a:prstGeom prst="rect">
              <a:avLst/>
            </a:prstGeom>
            <a:noFill/>
          </p:spPr>
          <p:txBody>
            <a:bodyPr wrap="square" rtlCol="0">
              <a:spAutoFit/>
            </a:bodyPr>
            <a:lstStyle/>
            <a:p>
              <a:r>
                <a:rPr lang="en-US" sz="2400" dirty="0"/>
                <a:t>Promote summer camp programs at Cub World Adventure Camp and Camp Friedlander</a:t>
              </a:r>
            </a:p>
          </p:txBody>
        </p:sp>
        <p:pic>
          <p:nvPicPr>
            <p:cNvPr id="12" name="Picture 11">
              <a:extLst>
                <a:ext uri="{FF2B5EF4-FFF2-40B4-BE49-F238E27FC236}">
                  <a16:creationId xmlns:a16="http://schemas.microsoft.com/office/drawing/2014/main" id="{B13125AA-60B4-4A7A-9737-1F06A24AAC5C}"/>
                </a:ext>
              </a:extLst>
            </p:cNvPr>
            <p:cNvPicPr/>
            <p:nvPr/>
          </p:nvPicPr>
          <p:blipFill rotWithShape="1">
            <a:blip r:embed="rId4" cstate="email">
              <a:alphaModFix amt="20000"/>
              <a:extLst>
                <a:ext uri="{28A0092B-C50C-407E-A947-70E740481C1C}">
                  <a14:useLocalDpi xmlns:a14="http://schemas.microsoft.com/office/drawing/2010/main"/>
                </a:ext>
              </a:extLst>
            </a:blip>
            <a:srcRect/>
            <a:stretch/>
          </p:blipFill>
          <p:spPr bwMode="auto">
            <a:xfrm rot="5400000">
              <a:off x="2472036" y="1751630"/>
              <a:ext cx="494236" cy="506984"/>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E923A7F6-75E3-4018-9185-CC5BF29A7695}"/>
                </a:ext>
              </a:extLst>
            </p:cNvPr>
            <p:cNvPicPr/>
            <p:nvPr/>
          </p:nvPicPr>
          <p:blipFill rotWithShape="1">
            <a:blip r:embed="rId4" cstate="email">
              <a:alphaModFix amt="20000"/>
              <a:extLst>
                <a:ext uri="{28A0092B-C50C-407E-A947-70E740481C1C}">
                  <a14:useLocalDpi xmlns:a14="http://schemas.microsoft.com/office/drawing/2010/main"/>
                </a:ext>
              </a:extLst>
            </a:blip>
            <a:srcRect/>
            <a:stretch/>
          </p:blipFill>
          <p:spPr bwMode="auto">
            <a:xfrm rot="5400000">
              <a:off x="2472036" y="2540103"/>
              <a:ext cx="494236" cy="506984"/>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D45E6931-D727-443C-BC69-93F4548CF6BD}"/>
                </a:ext>
              </a:extLst>
            </p:cNvPr>
            <p:cNvPicPr/>
            <p:nvPr/>
          </p:nvPicPr>
          <p:blipFill rotWithShape="1">
            <a:blip r:embed="rId4" cstate="email">
              <a:alphaModFix amt="20000"/>
              <a:extLst>
                <a:ext uri="{28A0092B-C50C-407E-A947-70E740481C1C}">
                  <a14:useLocalDpi xmlns:a14="http://schemas.microsoft.com/office/drawing/2010/main"/>
                </a:ext>
              </a:extLst>
            </a:blip>
            <a:srcRect/>
            <a:stretch/>
          </p:blipFill>
          <p:spPr bwMode="auto">
            <a:xfrm rot="5400000">
              <a:off x="2462045" y="3293424"/>
              <a:ext cx="494236" cy="506984"/>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83AB51A2-6DD0-4AFF-AD73-CF9B4F57A91A}"/>
                </a:ext>
              </a:extLst>
            </p:cNvPr>
            <p:cNvSpPr txBox="1"/>
            <p:nvPr/>
          </p:nvSpPr>
          <p:spPr>
            <a:xfrm>
              <a:off x="2962654" y="2579356"/>
              <a:ext cx="7449651" cy="378462"/>
            </a:xfrm>
            <a:prstGeom prst="rect">
              <a:avLst/>
            </a:prstGeom>
            <a:noFill/>
          </p:spPr>
          <p:txBody>
            <a:bodyPr wrap="square" rtlCol="0">
              <a:spAutoFit/>
            </a:bodyPr>
            <a:lstStyle/>
            <a:p>
              <a:r>
                <a:rPr lang="en-US" sz="2400" dirty="0"/>
                <a:t>Promote Program Kickoff to be held June 3</a:t>
              </a:r>
            </a:p>
          </p:txBody>
        </p:sp>
        <p:pic>
          <p:nvPicPr>
            <p:cNvPr id="19" name="Picture 18">
              <a:extLst>
                <a:ext uri="{FF2B5EF4-FFF2-40B4-BE49-F238E27FC236}">
                  <a16:creationId xmlns:a16="http://schemas.microsoft.com/office/drawing/2014/main" id="{BA6570D6-9A9B-4B74-B1C1-713D801CEF41}"/>
                </a:ext>
              </a:extLst>
            </p:cNvPr>
            <p:cNvPicPr/>
            <p:nvPr/>
          </p:nvPicPr>
          <p:blipFill rotWithShape="1">
            <a:blip r:embed="rId4" cstate="email">
              <a:alphaModFix amt="20000"/>
              <a:extLst>
                <a:ext uri="{28A0092B-C50C-407E-A947-70E740481C1C}">
                  <a14:useLocalDpi xmlns:a14="http://schemas.microsoft.com/office/drawing/2010/main"/>
                </a:ext>
              </a:extLst>
            </a:blip>
            <a:srcRect/>
            <a:stretch/>
          </p:blipFill>
          <p:spPr bwMode="auto">
            <a:xfrm rot="5400000">
              <a:off x="2969029" y="4123686"/>
              <a:ext cx="494236" cy="506984"/>
            </a:xfrm>
            <a:prstGeom prst="rect">
              <a:avLst/>
            </a:prstGeom>
            <a:noFill/>
            <a:ln>
              <a:noFill/>
            </a:ln>
            <a:extLst>
              <a:ext uri="{53640926-AAD7-44D8-BBD7-CCE9431645EC}">
                <a14:shadowObscured xmlns:a14="http://schemas.microsoft.com/office/drawing/2010/main"/>
              </a:ext>
            </a:extLst>
          </p:spPr>
        </p:pic>
      </p:grpSp>
      <p:pic>
        <p:nvPicPr>
          <p:cNvPr id="14" name="Picture 13">
            <a:extLst>
              <a:ext uri="{FF2B5EF4-FFF2-40B4-BE49-F238E27FC236}">
                <a16:creationId xmlns:a16="http://schemas.microsoft.com/office/drawing/2014/main" id="{D3521FE4-B709-405B-91C6-E394E888A4DF}"/>
              </a:ext>
            </a:extLst>
          </p:cNvPr>
          <p:cNvPicPr/>
          <p:nvPr/>
        </p:nvPicPr>
        <p:blipFill rotWithShape="1">
          <a:blip r:embed="rId5" cstate="email">
            <a:alphaModFix amt="20000"/>
            <a:extLst>
              <a:ext uri="{28A0092B-C50C-407E-A947-70E740481C1C}">
                <a14:useLocalDpi xmlns:a14="http://schemas.microsoft.com/office/drawing/2010/main"/>
              </a:ext>
            </a:extLst>
          </a:blip>
          <a:srcRect/>
          <a:stretch/>
        </p:blipFill>
        <p:spPr bwMode="auto">
          <a:xfrm rot="5400000">
            <a:off x="252607" y="596851"/>
            <a:ext cx="658981" cy="6759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71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40148" y="3552732"/>
            <a:ext cx="12111704"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t" anchorCtr="0" forceAA="0" compatLnSpc="1">
            <a:prstTxWarp prst="textNoShape">
              <a:avLst/>
            </a:prstTxWarp>
            <a:noAutofit/>
          </a:bodyPr>
          <a:lstStyle/>
          <a:p>
            <a:pPr algn="ctr"/>
            <a:r>
              <a:rPr lang="en-US" sz="2400" dirty="0">
                <a:solidFill>
                  <a:schemeClr val="tx1"/>
                </a:solidFill>
              </a:rPr>
              <a:t>Next Meeting: Monday, May 3, 2021</a:t>
            </a:r>
          </a:p>
          <a:p>
            <a:pPr algn="ctr"/>
            <a:r>
              <a:rPr lang="en-US" sz="2400" dirty="0">
                <a:solidFill>
                  <a:schemeClr val="tx1"/>
                </a:solidFill>
              </a:rPr>
              <a:t>RSVP at </a:t>
            </a:r>
            <a:r>
              <a:rPr lang="en-US" sz="2400" dirty="0">
                <a:solidFill>
                  <a:schemeClr val="tx1"/>
                </a:solidFill>
                <a:hlinkClick r:id="rId3"/>
              </a:rPr>
              <a:t>www.danbeard.org/unit-resource-coach</a:t>
            </a:r>
            <a:r>
              <a:rPr lang="en-US" sz="2400" dirty="0">
                <a:solidFill>
                  <a:schemeClr val="tx1"/>
                </a:solidFill>
              </a:rPr>
              <a:t> </a:t>
            </a:r>
            <a:endParaRPr lang="en-US" sz="2400" dirty="0"/>
          </a:p>
        </p:txBody>
      </p:sp>
      <p:grpSp>
        <p:nvGrpSpPr>
          <p:cNvPr id="2" name="Group 1">
            <a:extLst>
              <a:ext uri="{FF2B5EF4-FFF2-40B4-BE49-F238E27FC236}">
                <a16:creationId xmlns:a16="http://schemas.microsoft.com/office/drawing/2014/main" id="{6E6C06A9-D11B-435F-AABF-DE92598EB4E7}"/>
              </a:ext>
            </a:extLst>
          </p:cNvPr>
          <p:cNvGrpSpPr/>
          <p:nvPr/>
        </p:nvGrpSpPr>
        <p:grpSpPr>
          <a:xfrm>
            <a:off x="2993740" y="1073136"/>
            <a:ext cx="6204520" cy="2945979"/>
            <a:chOff x="3500268" y="1779192"/>
            <a:chExt cx="6204520" cy="2945979"/>
          </a:xfrm>
        </p:grpSpPr>
        <p:pic>
          <p:nvPicPr>
            <p:cNvPr id="6" name="Picture 5">
              <a:extLst>
                <a:ext uri="{FF2B5EF4-FFF2-40B4-BE49-F238E27FC236}">
                  <a16:creationId xmlns:a16="http://schemas.microsoft.com/office/drawing/2014/main" id="{0E77BEDE-EDB3-4271-8950-D65D209B59C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21474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A7247F433DDD48B45B6547865BECE8" ma:contentTypeVersion="12" ma:contentTypeDescription="Create a new document." ma:contentTypeScope="" ma:versionID="4e391f1a8cf14bd1cb7b808c72b826e0">
  <xsd:schema xmlns:xsd="http://www.w3.org/2001/XMLSchema" xmlns:xs="http://www.w3.org/2001/XMLSchema" xmlns:p="http://schemas.microsoft.com/office/2006/metadata/properties" xmlns:ns2="29135f4e-a422-44c0-a9dd-6eee52e27815" xmlns:ns3="ef304293-b66b-47af-9303-85a29ff51be6" targetNamespace="http://schemas.microsoft.com/office/2006/metadata/properties" ma:root="true" ma:fieldsID="15702fb1a0db5d7f95d302ae5ad000c5" ns2:_="" ns3:_="">
    <xsd:import namespace="29135f4e-a422-44c0-a9dd-6eee52e27815"/>
    <xsd:import namespace="ef304293-b66b-47af-9303-85a29ff51b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135f4e-a422-44c0-a9dd-6eee52e278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304293-b66b-47af-9303-85a29ff51b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CD2D2-982E-4010-9A33-95B53AC32EA3}">
  <ds:schemaRefs>
    <ds:schemaRef ds:uri="ef304293-b66b-47af-9303-85a29ff51be6"/>
    <ds:schemaRef ds:uri="http://purl.org/dc/elements/1.1/"/>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documentManagement/types"/>
    <ds:schemaRef ds:uri="29135f4e-a422-44c0-a9dd-6eee52e2781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0966EC1-CCE2-42AA-8851-D746441648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135f4e-a422-44c0-a9dd-6eee52e27815"/>
    <ds:schemaRef ds:uri="ef304293-b66b-47af-9303-85a29ff51b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899044-55D9-4309-A839-9F974E72C2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4295</TotalTime>
  <Words>665</Words>
  <Application>Microsoft Macintosh PowerPoint</Application>
  <PresentationFormat>Widescreen</PresentationFormat>
  <Paragraphs>47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Franklin Gothic Medium Cond</vt:lpstr>
      <vt:lpstr>Office Theme</vt:lpstr>
      <vt:lpstr>PowerPoint Presentation</vt:lpstr>
      <vt:lpstr>PowerPoint Presentation</vt:lpstr>
      <vt:lpstr>PowerPoint Presentation</vt:lpstr>
      <vt:lpstr>PowerPoint Presentation</vt:lpstr>
      <vt:lpstr>PowerPoint Presentation</vt:lpstr>
      <vt:lpstr>SCOUTS BSA SUMMER CAMP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UNIT TREASURY</dc:title>
  <dc:creator>Ken Brunner</dc:creator>
  <cp:lastModifiedBy>Julie Whitaker</cp:lastModifiedBy>
  <cp:revision>8</cp:revision>
  <cp:lastPrinted>2021-02-26T16:57:37Z</cp:lastPrinted>
  <dcterms:created xsi:type="dcterms:W3CDTF">2021-01-28T15:12:49Z</dcterms:created>
  <dcterms:modified xsi:type="dcterms:W3CDTF">2021-04-05T16:59:13Z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0x01010032A7247F433DDD48B45B6547865BECE8</vt:lpwstr>
  </property>
</Properties>
</file>